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</p:sldIdLst>
  <p:sldSz cy="6858000" cx="9144000"/>
  <p:notesSz cx="7302500" cy="95885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62" roundtripDataSignature="AMtx7mhtdPIUStrrdl7FIVvyHvY6mnKV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4729BB9-24E5-4E25-9C9F-6FED1DB4A2B0}">
  <a:tblStyle styleId="{14729BB9-24E5-4E25-9C9F-6FED1DB4A2B0}" styleName="Table_0">
    <a:wholeTbl>
      <a:tcTxStyle b="off" i="off">
        <a:font>
          <a:latin typeface="Times New Roman"/>
          <a:ea typeface="Times New Roman"/>
          <a:cs typeface="Times New Roman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FF2F8"/>
          </a:solidFill>
        </a:fill>
      </a:tcStyle>
    </a:wholeTbl>
    <a:band1H>
      <a:tcTxStyle b="off" i="off"/>
      <a:tcStyle>
        <a:fill>
          <a:solidFill>
            <a:srgbClr val="DEE4F0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EE4F0"/>
          </a:solidFill>
        </a:fill>
      </a:tcStyle>
    </a:band1V>
    <a:band2V>
      <a:tcTxStyle b="off" i="off"/>
    </a:band2V>
    <a:la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imes New Roman"/>
          <a:ea typeface="Times New Roman"/>
          <a:cs typeface="Times New Roman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33EEE234-6B54-4205-9566-AE50D7B94BD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customschemas.google.com/relationships/presentationmetadata" Target="metadata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37025" y="0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8" name="Google Shape;168;p10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p10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p11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12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13:notes"/>
          <p:cNvSpPr/>
          <p:nvPr>
            <p:ph idx="2" type="sldImg"/>
          </p:nvPr>
        </p:nvSpPr>
        <p:spPr>
          <a:xfrm>
            <a:off x="1255713" y="720725"/>
            <a:ext cx="4791075" cy="3592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0" name="Google Shape;200;p13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1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p15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p1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p1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18:notes"/>
          <p:cNvSpPr/>
          <p:nvPr>
            <p:ph idx="2" type="sldImg"/>
          </p:nvPr>
        </p:nvSpPr>
        <p:spPr>
          <a:xfrm>
            <a:off x="1255713" y="720725"/>
            <a:ext cx="4791075" cy="3592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7" name="Google Shape;237;p18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p19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p20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21:notes"/>
          <p:cNvSpPr/>
          <p:nvPr>
            <p:ph idx="2" type="sldImg"/>
          </p:nvPr>
        </p:nvSpPr>
        <p:spPr>
          <a:xfrm>
            <a:off x="1255713" y="720725"/>
            <a:ext cx="4791075" cy="3592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0" name="Google Shape;260;p21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p22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75" name="Google Shape;275;p23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6" name="Google Shape;276;p23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82" name="Google Shape;282;p2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3" name="Google Shape;283;p24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89" name="Google Shape;289;p25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25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p2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2" name="Google Shape;302;p2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03" name="Google Shape;303;p2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p28:notes"/>
          <p:cNvSpPr/>
          <p:nvPr>
            <p:ph idx="2" type="sldImg"/>
          </p:nvPr>
        </p:nvSpPr>
        <p:spPr>
          <a:xfrm>
            <a:off x="1218775" y="720803"/>
            <a:ext cx="4864953" cy="359235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1" name="Google Shape;311;p28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8" name="Google Shape;318;p29:notes"/>
          <p:cNvSpPr/>
          <p:nvPr>
            <p:ph idx="2" type="sldImg"/>
          </p:nvPr>
        </p:nvSpPr>
        <p:spPr>
          <a:xfrm>
            <a:off x="1255713" y="720725"/>
            <a:ext cx="4791075" cy="3592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9" name="Google Shape;319;p29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0541abcc6_0_0:notes"/>
          <p:cNvSpPr/>
          <p:nvPr>
            <p:ph idx="2" type="sldImg"/>
          </p:nvPr>
        </p:nvSpPr>
        <p:spPr>
          <a:xfrm>
            <a:off x="1254125" y="719138"/>
            <a:ext cx="4794300" cy="359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f0541abcc6_0_0:notes"/>
          <p:cNvSpPr txBox="1"/>
          <p:nvPr>
            <p:ph idx="1" type="body"/>
          </p:nvPr>
        </p:nvSpPr>
        <p:spPr>
          <a:xfrm>
            <a:off x="730250" y="4554538"/>
            <a:ext cx="5841900" cy="43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9" name="Google Shape;329;gf0541abcc6_0_0:notes"/>
          <p:cNvSpPr txBox="1"/>
          <p:nvPr>
            <p:ph idx="12" type="sldNum"/>
          </p:nvPr>
        </p:nvSpPr>
        <p:spPr>
          <a:xfrm>
            <a:off x="4137025" y="9107488"/>
            <a:ext cx="3163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f0541abcc6_0_7:notes"/>
          <p:cNvSpPr/>
          <p:nvPr>
            <p:ph idx="2" type="sldImg"/>
          </p:nvPr>
        </p:nvSpPr>
        <p:spPr>
          <a:xfrm>
            <a:off x="1254125" y="719138"/>
            <a:ext cx="4794300" cy="359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f0541abcc6_0_7:notes"/>
          <p:cNvSpPr txBox="1"/>
          <p:nvPr>
            <p:ph idx="1" type="body"/>
          </p:nvPr>
        </p:nvSpPr>
        <p:spPr>
          <a:xfrm>
            <a:off x="730250" y="4554538"/>
            <a:ext cx="5841900" cy="43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gf0541abcc6_0_7:notes"/>
          <p:cNvSpPr txBox="1"/>
          <p:nvPr>
            <p:ph idx="12" type="sldNum"/>
          </p:nvPr>
        </p:nvSpPr>
        <p:spPr>
          <a:xfrm>
            <a:off x="4137025" y="9107488"/>
            <a:ext cx="3163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f0541abcc6_0_20:notes"/>
          <p:cNvSpPr/>
          <p:nvPr>
            <p:ph idx="2" type="sldImg"/>
          </p:nvPr>
        </p:nvSpPr>
        <p:spPr>
          <a:xfrm>
            <a:off x="1254125" y="719138"/>
            <a:ext cx="4794300" cy="359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gf0541abcc6_0_20:notes"/>
          <p:cNvSpPr txBox="1"/>
          <p:nvPr>
            <p:ph idx="1" type="body"/>
          </p:nvPr>
        </p:nvSpPr>
        <p:spPr>
          <a:xfrm>
            <a:off x="730250" y="4554538"/>
            <a:ext cx="5841900" cy="43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9" name="Google Shape;349;gf0541abcc6_0_20:notes"/>
          <p:cNvSpPr txBox="1"/>
          <p:nvPr>
            <p:ph idx="12" type="sldNum"/>
          </p:nvPr>
        </p:nvSpPr>
        <p:spPr>
          <a:xfrm>
            <a:off x="4137025" y="9107488"/>
            <a:ext cx="3163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0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5" name="Google Shape;355;p30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2" name="Google Shape;362;p31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9" name="Google Shape;369;p32:notes"/>
          <p:cNvSpPr/>
          <p:nvPr>
            <p:ph idx="2" type="sldImg"/>
          </p:nvPr>
        </p:nvSpPr>
        <p:spPr>
          <a:xfrm>
            <a:off x="1255713" y="720725"/>
            <a:ext cx="4791075" cy="3592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70" name="Google Shape;370;p32:notes"/>
          <p:cNvSpPr txBox="1"/>
          <p:nvPr>
            <p:ph idx="1" type="body"/>
          </p:nvPr>
        </p:nvSpPr>
        <p:spPr>
          <a:xfrm>
            <a:off x="973667" y="4554538"/>
            <a:ext cx="535516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575" lIns="97175" spcFirstLastPara="1" rIns="97175" wrap="square" tIns="48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3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9" name="Google Shape;379;p33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p3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5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p35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d9bf8a939_0_0:notes"/>
          <p:cNvSpPr/>
          <p:nvPr>
            <p:ph idx="2" type="sldImg"/>
          </p:nvPr>
        </p:nvSpPr>
        <p:spPr>
          <a:xfrm>
            <a:off x="1254125" y="719138"/>
            <a:ext cx="4794300" cy="359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ed9bf8a939_0_0:notes"/>
          <p:cNvSpPr txBox="1"/>
          <p:nvPr>
            <p:ph idx="1" type="body"/>
          </p:nvPr>
        </p:nvSpPr>
        <p:spPr>
          <a:xfrm>
            <a:off x="730250" y="4554538"/>
            <a:ext cx="5841900" cy="43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ed9bf8a939_0_0:notes"/>
          <p:cNvSpPr txBox="1"/>
          <p:nvPr>
            <p:ph idx="12" type="sldNum"/>
          </p:nvPr>
        </p:nvSpPr>
        <p:spPr>
          <a:xfrm>
            <a:off x="4137025" y="9107488"/>
            <a:ext cx="31638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6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5" name="Google Shape;415;p3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16" name="Google Shape;416;p3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7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3" name="Google Shape;423;p3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24" name="Google Shape;424;p3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0" name="Google Shape;430;p38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0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6" name="Google Shape;436;p40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1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2" name="Google Shape;442;p41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2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8" name="Google Shape;448;p42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4" name="Google Shape;454;p43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4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1" name="Google Shape;461;p4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2" name="Google Shape;462;p4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5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9" name="Google Shape;469;p45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6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4" name="Google Shape;474;p4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75" name="Google Shape;475;p4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7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2" name="Google Shape;482;p4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3" name="Google Shape;483;p4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8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1" name="Google Shape;491;p48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92" name="Google Shape;492;p48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3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7" name="Google Shape;507;p53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8" name="Google Shape;508;p53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4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p54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15" name="Google Shape;515;p54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6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2" name="Google Shape;522;p5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23" name="Google Shape;523;p5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9" name="Google Shape;529;p5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7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/>
          <p:nvPr>
            <p:ph idx="2" type="sldImg"/>
          </p:nvPr>
        </p:nvSpPr>
        <p:spPr>
          <a:xfrm>
            <a:off x="1254125" y="719138"/>
            <a:ext cx="4794250" cy="3595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0" name="Google Shape;150;p8:notes"/>
          <p:cNvSpPr txBox="1"/>
          <p:nvPr>
            <p:ph idx="1" type="body"/>
          </p:nvPr>
        </p:nvSpPr>
        <p:spPr>
          <a:xfrm>
            <a:off x="730250" y="4554538"/>
            <a:ext cx="5842000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8250" lIns="96500" spcFirstLastPara="1" rIns="96500" wrap="square" tIns="4825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p8:notes"/>
          <p:cNvSpPr txBox="1"/>
          <p:nvPr>
            <p:ph idx="12" type="sldNum"/>
          </p:nvPr>
        </p:nvSpPr>
        <p:spPr>
          <a:xfrm>
            <a:off x="4137025" y="9107488"/>
            <a:ext cx="316388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250" lIns="96500" spcFirstLastPara="1" rIns="96500" wrap="square" tIns="482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63"/>
          <p:cNvGrpSpPr/>
          <p:nvPr/>
        </p:nvGrpSpPr>
        <p:grpSpPr>
          <a:xfrm>
            <a:off x="0" y="2259013"/>
            <a:ext cx="9142413" cy="4597400"/>
            <a:chOff x="0" y="1423"/>
            <a:chExt cx="5759" cy="2896"/>
          </a:xfrm>
        </p:grpSpPr>
        <p:pic>
          <p:nvPicPr>
            <p:cNvPr id="21" name="Google Shape;21;p63"/>
            <p:cNvPicPr preferRelativeResize="0"/>
            <p:nvPr/>
          </p:nvPicPr>
          <p:blipFill rotWithShape="1">
            <a:blip r:embed="rId3">
              <a:alphaModFix/>
            </a:blip>
            <a:srcRect b="11440" l="0" r="27337" t="0"/>
            <a:stretch/>
          </p:blipFill>
          <p:spPr>
            <a:xfrm>
              <a:off x="3976" y="1423"/>
              <a:ext cx="1783" cy="28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" name="Google Shape;22;p63"/>
            <p:cNvSpPr/>
            <p:nvPr/>
          </p:nvSpPr>
          <p:spPr>
            <a:xfrm>
              <a:off x="0" y="3378"/>
              <a:ext cx="2509" cy="196"/>
            </a:xfrm>
            <a:custGeom>
              <a:rect b="b" l="l" r="r" t="t"/>
              <a:pathLst>
                <a:path extrusionOk="0" h="196" w="2509">
                  <a:moveTo>
                    <a:pt x="5" y="93"/>
                  </a:moveTo>
                  <a:lnTo>
                    <a:pt x="39" y="61"/>
                  </a:lnTo>
                  <a:lnTo>
                    <a:pt x="71" y="43"/>
                  </a:lnTo>
                  <a:lnTo>
                    <a:pt x="104" y="28"/>
                  </a:lnTo>
                  <a:lnTo>
                    <a:pt x="144" y="18"/>
                  </a:lnTo>
                  <a:lnTo>
                    <a:pt x="182" y="13"/>
                  </a:lnTo>
                  <a:lnTo>
                    <a:pt x="227" y="10"/>
                  </a:lnTo>
                  <a:lnTo>
                    <a:pt x="281" y="13"/>
                  </a:lnTo>
                  <a:lnTo>
                    <a:pt x="321" y="22"/>
                  </a:lnTo>
                  <a:lnTo>
                    <a:pt x="357" y="34"/>
                  </a:lnTo>
                  <a:lnTo>
                    <a:pt x="408" y="60"/>
                  </a:lnTo>
                  <a:lnTo>
                    <a:pt x="440" y="85"/>
                  </a:lnTo>
                  <a:lnTo>
                    <a:pt x="474" y="111"/>
                  </a:lnTo>
                  <a:lnTo>
                    <a:pt x="509" y="129"/>
                  </a:lnTo>
                  <a:lnTo>
                    <a:pt x="561" y="142"/>
                  </a:lnTo>
                  <a:lnTo>
                    <a:pt x="626" y="148"/>
                  </a:lnTo>
                  <a:lnTo>
                    <a:pt x="677" y="145"/>
                  </a:lnTo>
                  <a:lnTo>
                    <a:pt x="728" y="135"/>
                  </a:lnTo>
                  <a:lnTo>
                    <a:pt x="770" y="117"/>
                  </a:lnTo>
                  <a:lnTo>
                    <a:pt x="806" y="93"/>
                  </a:lnTo>
                  <a:lnTo>
                    <a:pt x="860" y="57"/>
                  </a:lnTo>
                  <a:lnTo>
                    <a:pt x="899" y="36"/>
                  </a:lnTo>
                  <a:lnTo>
                    <a:pt x="950" y="13"/>
                  </a:lnTo>
                  <a:lnTo>
                    <a:pt x="998" y="4"/>
                  </a:lnTo>
                  <a:lnTo>
                    <a:pt x="1043" y="3"/>
                  </a:lnTo>
                  <a:lnTo>
                    <a:pt x="1119" y="6"/>
                  </a:lnTo>
                  <a:lnTo>
                    <a:pt x="1181" y="21"/>
                  </a:lnTo>
                  <a:lnTo>
                    <a:pt x="1214" y="39"/>
                  </a:lnTo>
                  <a:lnTo>
                    <a:pt x="1260" y="66"/>
                  </a:lnTo>
                  <a:lnTo>
                    <a:pt x="1308" y="102"/>
                  </a:lnTo>
                  <a:lnTo>
                    <a:pt x="1349" y="121"/>
                  </a:lnTo>
                  <a:lnTo>
                    <a:pt x="1403" y="133"/>
                  </a:lnTo>
                  <a:lnTo>
                    <a:pt x="1458" y="138"/>
                  </a:lnTo>
                  <a:lnTo>
                    <a:pt x="1514" y="133"/>
                  </a:lnTo>
                  <a:lnTo>
                    <a:pt x="1557" y="123"/>
                  </a:lnTo>
                  <a:lnTo>
                    <a:pt x="1593" y="111"/>
                  </a:lnTo>
                  <a:lnTo>
                    <a:pt x="1635" y="84"/>
                  </a:lnTo>
                  <a:lnTo>
                    <a:pt x="1668" y="61"/>
                  </a:lnTo>
                  <a:lnTo>
                    <a:pt x="1704" y="39"/>
                  </a:lnTo>
                  <a:lnTo>
                    <a:pt x="1754" y="18"/>
                  </a:lnTo>
                  <a:lnTo>
                    <a:pt x="1794" y="6"/>
                  </a:lnTo>
                  <a:lnTo>
                    <a:pt x="1844" y="1"/>
                  </a:lnTo>
                  <a:lnTo>
                    <a:pt x="1907" y="0"/>
                  </a:lnTo>
                  <a:lnTo>
                    <a:pt x="1958" y="4"/>
                  </a:lnTo>
                  <a:lnTo>
                    <a:pt x="2003" y="18"/>
                  </a:lnTo>
                  <a:lnTo>
                    <a:pt x="2039" y="33"/>
                  </a:lnTo>
                  <a:lnTo>
                    <a:pt x="2073" y="54"/>
                  </a:lnTo>
                  <a:lnTo>
                    <a:pt x="2118" y="88"/>
                  </a:lnTo>
                  <a:lnTo>
                    <a:pt x="2153" y="109"/>
                  </a:lnTo>
                  <a:lnTo>
                    <a:pt x="2192" y="124"/>
                  </a:lnTo>
                  <a:lnTo>
                    <a:pt x="2244" y="135"/>
                  </a:lnTo>
                  <a:lnTo>
                    <a:pt x="2303" y="138"/>
                  </a:lnTo>
                  <a:lnTo>
                    <a:pt x="2355" y="129"/>
                  </a:lnTo>
                  <a:lnTo>
                    <a:pt x="2412" y="106"/>
                  </a:lnTo>
                  <a:lnTo>
                    <a:pt x="2439" y="87"/>
                  </a:lnTo>
                  <a:lnTo>
                    <a:pt x="2463" y="66"/>
                  </a:lnTo>
                  <a:lnTo>
                    <a:pt x="2475" y="61"/>
                  </a:lnTo>
                  <a:lnTo>
                    <a:pt x="2489" y="61"/>
                  </a:lnTo>
                  <a:lnTo>
                    <a:pt x="2499" y="66"/>
                  </a:lnTo>
                  <a:lnTo>
                    <a:pt x="2507" y="76"/>
                  </a:lnTo>
                  <a:lnTo>
                    <a:pt x="2508" y="85"/>
                  </a:lnTo>
                  <a:lnTo>
                    <a:pt x="2508" y="96"/>
                  </a:lnTo>
                  <a:lnTo>
                    <a:pt x="2504" y="106"/>
                  </a:lnTo>
                  <a:lnTo>
                    <a:pt x="2490" y="118"/>
                  </a:lnTo>
                  <a:lnTo>
                    <a:pt x="2463" y="139"/>
                  </a:lnTo>
                  <a:lnTo>
                    <a:pt x="2429" y="160"/>
                  </a:lnTo>
                  <a:lnTo>
                    <a:pt x="2399" y="172"/>
                  </a:lnTo>
                  <a:lnTo>
                    <a:pt x="2352" y="183"/>
                  </a:lnTo>
                  <a:lnTo>
                    <a:pt x="2298" y="186"/>
                  </a:lnTo>
                  <a:lnTo>
                    <a:pt x="2238" y="184"/>
                  </a:lnTo>
                  <a:lnTo>
                    <a:pt x="2192" y="180"/>
                  </a:lnTo>
                  <a:lnTo>
                    <a:pt x="2156" y="172"/>
                  </a:lnTo>
                  <a:lnTo>
                    <a:pt x="2114" y="156"/>
                  </a:lnTo>
                  <a:lnTo>
                    <a:pt x="2076" y="133"/>
                  </a:lnTo>
                  <a:lnTo>
                    <a:pt x="2049" y="112"/>
                  </a:lnTo>
                  <a:lnTo>
                    <a:pt x="2018" y="87"/>
                  </a:lnTo>
                  <a:lnTo>
                    <a:pt x="1977" y="67"/>
                  </a:lnTo>
                  <a:lnTo>
                    <a:pt x="1934" y="55"/>
                  </a:lnTo>
                  <a:lnTo>
                    <a:pt x="1886" y="49"/>
                  </a:lnTo>
                  <a:lnTo>
                    <a:pt x="1836" y="49"/>
                  </a:lnTo>
                  <a:lnTo>
                    <a:pt x="1776" y="64"/>
                  </a:lnTo>
                  <a:lnTo>
                    <a:pt x="1743" y="79"/>
                  </a:lnTo>
                  <a:lnTo>
                    <a:pt x="1707" y="99"/>
                  </a:lnTo>
                  <a:lnTo>
                    <a:pt x="1677" y="118"/>
                  </a:lnTo>
                  <a:lnTo>
                    <a:pt x="1626" y="147"/>
                  </a:lnTo>
                  <a:lnTo>
                    <a:pt x="1586" y="165"/>
                  </a:lnTo>
                  <a:lnTo>
                    <a:pt x="1535" y="180"/>
                  </a:lnTo>
                  <a:lnTo>
                    <a:pt x="1475" y="186"/>
                  </a:lnTo>
                  <a:lnTo>
                    <a:pt x="1437" y="186"/>
                  </a:lnTo>
                  <a:lnTo>
                    <a:pt x="1377" y="180"/>
                  </a:lnTo>
                  <a:lnTo>
                    <a:pt x="1322" y="165"/>
                  </a:lnTo>
                  <a:lnTo>
                    <a:pt x="1269" y="136"/>
                  </a:lnTo>
                  <a:lnTo>
                    <a:pt x="1230" y="109"/>
                  </a:lnTo>
                  <a:lnTo>
                    <a:pt x="1197" y="84"/>
                  </a:lnTo>
                  <a:lnTo>
                    <a:pt x="1163" y="67"/>
                  </a:lnTo>
                  <a:lnTo>
                    <a:pt x="1128" y="55"/>
                  </a:lnTo>
                  <a:lnTo>
                    <a:pt x="1071" y="48"/>
                  </a:lnTo>
                  <a:lnTo>
                    <a:pt x="1020" y="49"/>
                  </a:lnTo>
                  <a:lnTo>
                    <a:pt x="974" y="57"/>
                  </a:lnTo>
                  <a:lnTo>
                    <a:pt x="914" y="78"/>
                  </a:lnTo>
                  <a:lnTo>
                    <a:pt x="879" y="103"/>
                  </a:lnTo>
                  <a:lnTo>
                    <a:pt x="831" y="135"/>
                  </a:lnTo>
                  <a:lnTo>
                    <a:pt x="777" y="166"/>
                  </a:lnTo>
                  <a:lnTo>
                    <a:pt x="713" y="187"/>
                  </a:lnTo>
                  <a:lnTo>
                    <a:pt x="659" y="193"/>
                  </a:lnTo>
                  <a:lnTo>
                    <a:pt x="600" y="195"/>
                  </a:lnTo>
                  <a:lnTo>
                    <a:pt x="543" y="189"/>
                  </a:lnTo>
                  <a:lnTo>
                    <a:pt x="494" y="175"/>
                  </a:lnTo>
                  <a:lnTo>
                    <a:pt x="450" y="154"/>
                  </a:lnTo>
                  <a:lnTo>
                    <a:pt x="408" y="123"/>
                  </a:lnTo>
                  <a:lnTo>
                    <a:pt x="377" y="99"/>
                  </a:lnTo>
                  <a:lnTo>
                    <a:pt x="338" y="79"/>
                  </a:lnTo>
                  <a:lnTo>
                    <a:pt x="291" y="64"/>
                  </a:lnTo>
                  <a:lnTo>
                    <a:pt x="251" y="60"/>
                  </a:lnTo>
                  <a:lnTo>
                    <a:pt x="191" y="58"/>
                  </a:lnTo>
                  <a:lnTo>
                    <a:pt x="144" y="67"/>
                  </a:lnTo>
                  <a:lnTo>
                    <a:pt x="96" y="82"/>
                  </a:lnTo>
                  <a:lnTo>
                    <a:pt x="56" y="108"/>
                  </a:lnTo>
                  <a:lnTo>
                    <a:pt x="0" y="157"/>
                  </a:lnTo>
                  <a:lnTo>
                    <a:pt x="5" y="93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23" name="Google Shape;23;p6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2196"/>
              <a:ext cx="2766" cy="2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Google Shape;24;p63"/>
          <p:cNvSpPr txBox="1"/>
          <p:nvPr>
            <p:ph type="ctrTitle"/>
          </p:nvPr>
        </p:nvSpPr>
        <p:spPr>
          <a:xfrm>
            <a:off x="685800" y="2286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3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3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3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72"/>
          <p:cNvSpPr txBox="1"/>
          <p:nvPr>
            <p:ph idx="1" type="body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72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2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72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3"/>
          <p:cNvSpPr txBox="1"/>
          <p:nvPr>
            <p:ph type="title"/>
          </p:nvPr>
        </p:nvSpPr>
        <p:spPr>
          <a:xfrm rot="5400000">
            <a:off x="4743450" y="2381250"/>
            <a:ext cx="54864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73"/>
          <p:cNvSpPr txBox="1"/>
          <p:nvPr>
            <p:ph idx="1" type="body"/>
          </p:nvPr>
        </p:nvSpPr>
        <p:spPr>
          <a:xfrm rot="5400000">
            <a:off x="781050" y="514350"/>
            <a:ext cx="54864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73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73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3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4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4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4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4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4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5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5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5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5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6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6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6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9pPr>
          </a:lstStyle>
          <a:p/>
        </p:txBody>
      </p:sp>
      <p:sp>
        <p:nvSpPr>
          <p:cNvPr id="47" name="Google Shape;47;p67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7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7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8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9pPr>
          </a:lstStyle>
          <a:p/>
        </p:txBody>
      </p:sp>
      <p:sp>
        <p:nvSpPr>
          <p:cNvPr id="53" name="Google Shape;53;p68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9pPr>
          </a:lstStyle>
          <a:p/>
        </p:txBody>
      </p:sp>
      <p:sp>
        <p:nvSpPr>
          <p:cNvPr id="54" name="Google Shape;54;p68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8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8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60" name="Google Shape;60;p6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9pPr>
          </a:lstStyle>
          <a:p/>
        </p:txBody>
      </p:sp>
      <p:sp>
        <p:nvSpPr>
          <p:cNvPr id="61" name="Google Shape;61;p6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  <a:defRPr b="1" sz="1600"/>
            </a:lvl9pPr>
          </a:lstStyle>
          <a:p/>
        </p:txBody>
      </p:sp>
      <p:sp>
        <p:nvSpPr>
          <p:cNvPr id="62" name="Google Shape;62;p6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•"/>
              <a:defRPr sz="1600"/>
            </a:lvl9pPr>
          </a:lstStyle>
          <a:p/>
        </p:txBody>
      </p:sp>
      <p:sp>
        <p:nvSpPr>
          <p:cNvPr id="63" name="Google Shape;63;p69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9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9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7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sz="2000"/>
            </a:lvl9pPr>
          </a:lstStyle>
          <a:p/>
        </p:txBody>
      </p:sp>
      <p:sp>
        <p:nvSpPr>
          <p:cNvPr id="69" name="Google Shape;69;p7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70" name="Google Shape;70;p70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70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70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7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7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  <a:defRPr sz="900"/>
            </a:lvl9pPr>
          </a:lstStyle>
          <a:p/>
        </p:txBody>
      </p:sp>
      <p:sp>
        <p:nvSpPr>
          <p:cNvPr id="77" name="Google Shape;77;p71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1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1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jpg"/><Relationship Id="rId2" Type="http://schemas.openxmlformats.org/officeDocument/2006/relationships/image" Target="../media/image23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62"/>
          <p:cNvGrpSpPr/>
          <p:nvPr/>
        </p:nvGrpSpPr>
        <p:grpSpPr>
          <a:xfrm>
            <a:off x="0" y="1581150"/>
            <a:ext cx="9142413" cy="5275263"/>
            <a:chOff x="0" y="996"/>
            <a:chExt cx="5759" cy="3323"/>
          </a:xfrm>
        </p:grpSpPr>
        <p:pic>
          <p:nvPicPr>
            <p:cNvPr id="11" name="Google Shape;11;p62"/>
            <p:cNvPicPr preferRelativeResize="0"/>
            <p:nvPr/>
          </p:nvPicPr>
          <p:blipFill rotWithShape="1">
            <a:blip r:embed="rId2">
              <a:alphaModFix/>
            </a:blip>
            <a:srcRect b="11440" l="0" r="27337" t="0"/>
            <a:stretch/>
          </p:blipFill>
          <p:spPr>
            <a:xfrm>
              <a:off x="3976" y="1423"/>
              <a:ext cx="1783" cy="28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62"/>
            <p:cNvSpPr/>
            <p:nvPr/>
          </p:nvSpPr>
          <p:spPr>
            <a:xfrm>
              <a:off x="0" y="3522"/>
              <a:ext cx="2509" cy="196"/>
            </a:xfrm>
            <a:custGeom>
              <a:rect b="b" l="l" r="r" t="t"/>
              <a:pathLst>
                <a:path extrusionOk="0" h="196" w="2509">
                  <a:moveTo>
                    <a:pt x="5" y="93"/>
                  </a:moveTo>
                  <a:lnTo>
                    <a:pt x="39" y="61"/>
                  </a:lnTo>
                  <a:lnTo>
                    <a:pt x="71" y="43"/>
                  </a:lnTo>
                  <a:lnTo>
                    <a:pt x="104" y="28"/>
                  </a:lnTo>
                  <a:lnTo>
                    <a:pt x="144" y="18"/>
                  </a:lnTo>
                  <a:lnTo>
                    <a:pt x="182" y="13"/>
                  </a:lnTo>
                  <a:lnTo>
                    <a:pt x="227" y="10"/>
                  </a:lnTo>
                  <a:lnTo>
                    <a:pt x="281" y="13"/>
                  </a:lnTo>
                  <a:lnTo>
                    <a:pt x="321" y="22"/>
                  </a:lnTo>
                  <a:lnTo>
                    <a:pt x="357" y="34"/>
                  </a:lnTo>
                  <a:lnTo>
                    <a:pt x="408" y="60"/>
                  </a:lnTo>
                  <a:lnTo>
                    <a:pt x="440" y="85"/>
                  </a:lnTo>
                  <a:lnTo>
                    <a:pt x="474" y="111"/>
                  </a:lnTo>
                  <a:lnTo>
                    <a:pt x="509" y="129"/>
                  </a:lnTo>
                  <a:lnTo>
                    <a:pt x="561" y="142"/>
                  </a:lnTo>
                  <a:lnTo>
                    <a:pt x="626" y="148"/>
                  </a:lnTo>
                  <a:lnTo>
                    <a:pt x="677" y="145"/>
                  </a:lnTo>
                  <a:lnTo>
                    <a:pt x="728" y="135"/>
                  </a:lnTo>
                  <a:lnTo>
                    <a:pt x="770" y="117"/>
                  </a:lnTo>
                  <a:lnTo>
                    <a:pt x="806" y="93"/>
                  </a:lnTo>
                  <a:lnTo>
                    <a:pt x="860" y="57"/>
                  </a:lnTo>
                  <a:lnTo>
                    <a:pt x="899" y="36"/>
                  </a:lnTo>
                  <a:lnTo>
                    <a:pt x="950" y="13"/>
                  </a:lnTo>
                  <a:lnTo>
                    <a:pt x="998" y="4"/>
                  </a:lnTo>
                  <a:lnTo>
                    <a:pt x="1043" y="3"/>
                  </a:lnTo>
                  <a:lnTo>
                    <a:pt x="1119" y="6"/>
                  </a:lnTo>
                  <a:lnTo>
                    <a:pt x="1181" y="21"/>
                  </a:lnTo>
                  <a:lnTo>
                    <a:pt x="1214" y="39"/>
                  </a:lnTo>
                  <a:lnTo>
                    <a:pt x="1260" y="66"/>
                  </a:lnTo>
                  <a:lnTo>
                    <a:pt x="1308" y="102"/>
                  </a:lnTo>
                  <a:lnTo>
                    <a:pt x="1349" y="121"/>
                  </a:lnTo>
                  <a:lnTo>
                    <a:pt x="1403" y="133"/>
                  </a:lnTo>
                  <a:lnTo>
                    <a:pt x="1458" y="138"/>
                  </a:lnTo>
                  <a:lnTo>
                    <a:pt x="1514" y="133"/>
                  </a:lnTo>
                  <a:lnTo>
                    <a:pt x="1557" y="123"/>
                  </a:lnTo>
                  <a:lnTo>
                    <a:pt x="1593" y="111"/>
                  </a:lnTo>
                  <a:lnTo>
                    <a:pt x="1635" y="84"/>
                  </a:lnTo>
                  <a:lnTo>
                    <a:pt x="1668" y="61"/>
                  </a:lnTo>
                  <a:lnTo>
                    <a:pt x="1704" y="39"/>
                  </a:lnTo>
                  <a:lnTo>
                    <a:pt x="1754" y="18"/>
                  </a:lnTo>
                  <a:lnTo>
                    <a:pt x="1794" y="6"/>
                  </a:lnTo>
                  <a:lnTo>
                    <a:pt x="1844" y="1"/>
                  </a:lnTo>
                  <a:lnTo>
                    <a:pt x="1907" y="0"/>
                  </a:lnTo>
                  <a:lnTo>
                    <a:pt x="1958" y="4"/>
                  </a:lnTo>
                  <a:lnTo>
                    <a:pt x="2003" y="18"/>
                  </a:lnTo>
                  <a:lnTo>
                    <a:pt x="2039" y="33"/>
                  </a:lnTo>
                  <a:lnTo>
                    <a:pt x="2073" y="54"/>
                  </a:lnTo>
                  <a:lnTo>
                    <a:pt x="2118" y="88"/>
                  </a:lnTo>
                  <a:lnTo>
                    <a:pt x="2153" y="109"/>
                  </a:lnTo>
                  <a:lnTo>
                    <a:pt x="2192" y="124"/>
                  </a:lnTo>
                  <a:lnTo>
                    <a:pt x="2244" y="135"/>
                  </a:lnTo>
                  <a:lnTo>
                    <a:pt x="2303" y="138"/>
                  </a:lnTo>
                  <a:lnTo>
                    <a:pt x="2355" y="129"/>
                  </a:lnTo>
                  <a:lnTo>
                    <a:pt x="2412" y="106"/>
                  </a:lnTo>
                  <a:lnTo>
                    <a:pt x="2439" y="87"/>
                  </a:lnTo>
                  <a:lnTo>
                    <a:pt x="2463" y="66"/>
                  </a:lnTo>
                  <a:lnTo>
                    <a:pt x="2475" y="61"/>
                  </a:lnTo>
                  <a:lnTo>
                    <a:pt x="2489" y="61"/>
                  </a:lnTo>
                  <a:lnTo>
                    <a:pt x="2499" y="66"/>
                  </a:lnTo>
                  <a:lnTo>
                    <a:pt x="2507" y="76"/>
                  </a:lnTo>
                  <a:lnTo>
                    <a:pt x="2508" y="85"/>
                  </a:lnTo>
                  <a:lnTo>
                    <a:pt x="2508" y="96"/>
                  </a:lnTo>
                  <a:lnTo>
                    <a:pt x="2504" y="106"/>
                  </a:lnTo>
                  <a:lnTo>
                    <a:pt x="2490" y="118"/>
                  </a:lnTo>
                  <a:lnTo>
                    <a:pt x="2463" y="139"/>
                  </a:lnTo>
                  <a:lnTo>
                    <a:pt x="2429" y="160"/>
                  </a:lnTo>
                  <a:lnTo>
                    <a:pt x="2399" y="172"/>
                  </a:lnTo>
                  <a:lnTo>
                    <a:pt x="2352" y="183"/>
                  </a:lnTo>
                  <a:lnTo>
                    <a:pt x="2298" y="186"/>
                  </a:lnTo>
                  <a:lnTo>
                    <a:pt x="2238" y="184"/>
                  </a:lnTo>
                  <a:lnTo>
                    <a:pt x="2192" y="180"/>
                  </a:lnTo>
                  <a:lnTo>
                    <a:pt x="2156" y="172"/>
                  </a:lnTo>
                  <a:lnTo>
                    <a:pt x="2114" y="156"/>
                  </a:lnTo>
                  <a:lnTo>
                    <a:pt x="2076" y="133"/>
                  </a:lnTo>
                  <a:lnTo>
                    <a:pt x="2049" y="112"/>
                  </a:lnTo>
                  <a:lnTo>
                    <a:pt x="2018" y="87"/>
                  </a:lnTo>
                  <a:lnTo>
                    <a:pt x="1977" y="67"/>
                  </a:lnTo>
                  <a:lnTo>
                    <a:pt x="1934" y="55"/>
                  </a:lnTo>
                  <a:lnTo>
                    <a:pt x="1886" y="49"/>
                  </a:lnTo>
                  <a:lnTo>
                    <a:pt x="1836" y="49"/>
                  </a:lnTo>
                  <a:lnTo>
                    <a:pt x="1776" y="64"/>
                  </a:lnTo>
                  <a:lnTo>
                    <a:pt x="1743" y="79"/>
                  </a:lnTo>
                  <a:lnTo>
                    <a:pt x="1707" y="99"/>
                  </a:lnTo>
                  <a:lnTo>
                    <a:pt x="1677" y="118"/>
                  </a:lnTo>
                  <a:lnTo>
                    <a:pt x="1626" y="147"/>
                  </a:lnTo>
                  <a:lnTo>
                    <a:pt x="1586" y="165"/>
                  </a:lnTo>
                  <a:lnTo>
                    <a:pt x="1535" y="180"/>
                  </a:lnTo>
                  <a:lnTo>
                    <a:pt x="1475" y="186"/>
                  </a:lnTo>
                  <a:lnTo>
                    <a:pt x="1437" y="186"/>
                  </a:lnTo>
                  <a:lnTo>
                    <a:pt x="1377" y="180"/>
                  </a:lnTo>
                  <a:lnTo>
                    <a:pt x="1322" y="165"/>
                  </a:lnTo>
                  <a:lnTo>
                    <a:pt x="1269" y="136"/>
                  </a:lnTo>
                  <a:lnTo>
                    <a:pt x="1230" y="109"/>
                  </a:lnTo>
                  <a:lnTo>
                    <a:pt x="1197" y="84"/>
                  </a:lnTo>
                  <a:lnTo>
                    <a:pt x="1163" y="67"/>
                  </a:lnTo>
                  <a:lnTo>
                    <a:pt x="1128" y="55"/>
                  </a:lnTo>
                  <a:lnTo>
                    <a:pt x="1071" y="48"/>
                  </a:lnTo>
                  <a:lnTo>
                    <a:pt x="1020" y="49"/>
                  </a:lnTo>
                  <a:lnTo>
                    <a:pt x="974" y="57"/>
                  </a:lnTo>
                  <a:lnTo>
                    <a:pt x="914" y="78"/>
                  </a:lnTo>
                  <a:lnTo>
                    <a:pt x="879" y="103"/>
                  </a:lnTo>
                  <a:lnTo>
                    <a:pt x="831" y="135"/>
                  </a:lnTo>
                  <a:lnTo>
                    <a:pt x="777" y="166"/>
                  </a:lnTo>
                  <a:lnTo>
                    <a:pt x="713" y="187"/>
                  </a:lnTo>
                  <a:lnTo>
                    <a:pt x="659" y="193"/>
                  </a:lnTo>
                  <a:lnTo>
                    <a:pt x="600" y="195"/>
                  </a:lnTo>
                  <a:lnTo>
                    <a:pt x="543" y="189"/>
                  </a:lnTo>
                  <a:lnTo>
                    <a:pt x="494" y="175"/>
                  </a:lnTo>
                  <a:lnTo>
                    <a:pt x="450" y="154"/>
                  </a:lnTo>
                  <a:lnTo>
                    <a:pt x="408" y="123"/>
                  </a:lnTo>
                  <a:lnTo>
                    <a:pt x="377" y="99"/>
                  </a:lnTo>
                  <a:lnTo>
                    <a:pt x="338" y="79"/>
                  </a:lnTo>
                  <a:lnTo>
                    <a:pt x="291" y="64"/>
                  </a:lnTo>
                  <a:lnTo>
                    <a:pt x="251" y="60"/>
                  </a:lnTo>
                  <a:lnTo>
                    <a:pt x="191" y="58"/>
                  </a:lnTo>
                  <a:lnTo>
                    <a:pt x="144" y="67"/>
                  </a:lnTo>
                  <a:lnTo>
                    <a:pt x="96" y="82"/>
                  </a:lnTo>
                  <a:lnTo>
                    <a:pt x="56" y="108"/>
                  </a:lnTo>
                  <a:lnTo>
                    <a:pt x="0" y="157"/>
                  </a:lnTo>
                  <a:lnTo>
                    <a:pt x="5" y="93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13" name="Google Shape;13;p6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996"/>
              <a:ext cx="2766" cy="2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6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5" name="Google Shape;15;p62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–"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6" name="Google Shape;16;p62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62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62"/>
          <p:cNvSpPr txBox="1"/>
          <p:nvPr>
            <p:ph idx="12" type="sldNum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Relationship Id="rId4" Type="http://schemas.openxmlformats.org/officeDocument/2006/relationships/image" Target="../media/image12.png"/><Relationship Id="rId5" Type="http://schemas.openxmlformats.org/officeDocument/2006/relationships/image" Target="../media/image2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gua.com.my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Relationship Id="rId4" Type="http://schemas.openxmlformats.org/officeDocument/2006/relationships/image" Target="../media/image40.png"/><Relationship Id="rId5" Type="http://schemas.openxmlformats.org/officeDocument/2006/relationships/image" Target="../media/image32.png"/><Relationship Id="rId6" Type="http://schemas.openxmlformats.org/officeDocument/2006/relationships/image" Target="../media/image34.png"/><Relationship Id="rId7" Type="http://schemas.openxmlformats.org/officeDocument/2006/relationships/image" Target="../media/image29.png"/><Relationship Id="rId8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en.wikipedia.org/wiki/Ariba" TargetMode="External"/><Relationship Id="rId4" Type="http://schemas.openxmlformats.org/officeDocument/2006/relationships/hyperlink" Target="https://en.wikipedia.org/wiki/Ariba" TargetMode="External"/><Relationship Id="rId5" Type="http://schemas.openxmlformats.org/officeDocument/2006/relationships/hyperlink" Target="https://en.wikipedia.org/wiki/Procurement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www.milliondollarhomepage.com/" TargetMode="External"/><Relationship Id="rId4" Type="http://schemas.openxmlformats.org/officeDocument/2006/relationships/image" Target="../media/image3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5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4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 txBox="1"/>
          <p:nvPr>
            <p:ph type="ctrTitle"/>
          </p:nvPr>
        </p:nvSpPr>
        <p:spPr>
          <a:xfrm>
            <a:off x="457200" y="1752600"/>
            <a:ext cx="6172200" cy="1893888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00">
                <a:latin typeface="Calibri"/>
                <a:ea typeface="Calibri"/>
                <a:cs typeface="Calibri"/>
                <a:sym typeface="Calibri"/>
              </a:rPr>
              <a:t>Chapter 2</a:t>
            </a:r>
            <a:endParaRPr/>
          </a:p>
        </p:txBody>
      </p:sp>
      <p:sp>
        <p:nvSpPr>
          <p:cNvPr id="98" name="Google Shape;98;p1"/>
          <p:cNvSpPr txBox="1"/>
          <p:nvPr>
            <p:ph idx="1" type="subTitle"/>
          </p:nvPr>
        </p:nvSpPr>
        <p:spPr>
          <a:xfrm>
            <a:off x="1371600" y="3581400"/>
            <a:ext cx="6172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Calibri"/>
                <a:ea typeface="Calibri"/>
                <a:cs typeface="Calibri"/>
                <a:sym typeface="Calibri"/>
              </a:rPr>
              <a:t>e-Business Models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/>
          <p:nvPr/>
        </p:nvSpPr>
        <p:spPr>
          <a:xfrm>
            <a:off x="457200" y="3200400"/>
            <a:ext cx="4997400" cy="2971800"/>
          </a:xfrm>
          <a:prstGeom prst="rect">
            <a:avLst/>
          </a:prstGeom>
          <a:solidFill>
            <a:srgbClr val="EAEFF7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“an integration of </a:t>
            </a:r>
            <a:r>
              <a:rPr b="0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business rules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 a viable trading mechanism, and </a:t>
            </a:r>
            <a:r>
              <a:rPr b="0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associated trading protocols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into  a </a:t>
            </a:r>
            <a:r>
              <a:rPr b="0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business approach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</a:t>
            </a:r>
            <a:r>
              <a:rPr b="0" i="0" lang="en-US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leverage the open network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(Internet) as its medium of transaction”.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9"/>
          <p:cNvSpPr txBox="1"/>
          <p:nvPr>
            <p:ph type="title"/>
          </p:nvPr>
        </p:nvSpPr>
        <p:spPr>
          <a:xfrm>
            <a:off x="457200" y="304800"/>
            <a:ext cx="4953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What is an </a:t>
            </a:r>
            <a:r>
              <a:rPr lang="en-US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e-business model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?</a:t>
            </a:r>
            <a:endParaRPr/>
          </a:p>
        </p:txBody>
      </p:sp>
      <p:sp>
        <p:nvSpPr>
          <p:cNvPr id="163" name="Google Shape;163;p9"/>
          <p:cNvSpPr txBox="1"/>
          <p:nvPr>
            <p:ph idx="1" type="body"/>
          </p:nvPr>
        </p:nvSpPr>
        <p:spPr>
          <a:xfrm>
            <a:off x="685800" y="1600200"/>
            <a:ext cx="39624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•"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A definition by Mc Gann and Lyytinen (2002) describes e-Business model as,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/>
          </a:p>
        </p:txBody>
      </p:sp>
      <p:pic>
        <p:nvPicPr>
          <p:cNvPr descr="http://cdn.information-management.com/media/editorial/dmreview/200105/200105_084_1.gif" id="164" name="Google Shape;1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38800" y="766763"/>
            <a:ext cx="3124200" cy="263366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http://t2.gstatic.com/images?q=tbn:ANd9GcQc3c8Nn0VP-MFlozMGwntqMIRcXmsErK4WKgK8O_lnFdyIXLLZ" id="165" name="Google Shape;16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8800" y="3581400"/>
            <a:ext cx="3124200" cy="29718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"/>
          <p:cNvSpPr/>
          <p:nvPr/>
        </p:nvSpPr>
        <p:spPr>
          <a:xfrm>
            <a:off x="533400" y="2286000"/>
            <a:ext cx="7696200" cy="2362200"/>
          </a:xfrm>
          <a:prstGeom prst="rect">
            <a:avLst/>
          </a:prstGeom>
          <a:solidFill>
            <a:srgbClr val="EAEFF7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What is an </a:t>
            </a:r>
            <a:r>
              <a:rPr lang="en-US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e-business model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?</a:t>
            </a:r>
            <a:endParaRPr/>
          </a:p>
        </p:txBody>
      </p:sp>
      <p:sp>
        <p:nvSpPr>
          <p:cNvPr id="173" name="Google Shape;173;p10"/>
          <p:cNvSpPr txBox="1"/>
          <p:nvPr>
            <p:ph idx="1" type="body"/>
          </p:nvPr>
        </p:nvSpPr>
        <p:spPr>
          <a:xfrm>
            <a:off x="533400" y="17526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Another definition: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“a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description of roles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relationships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among a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firm’s consumers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customers, allies and suppliers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that identifies the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major flows of product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information, money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and the </a:t>
            </a:r>
            <a:r>
              <a:rPr lang="en-US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major benefits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to the participants” (Weill and Vitale, 2001).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e-Business Model</a:t>
            </a:r>
            <a:endParaRPr/>
          </a:p>
        </p:txBody>
      </p:sp>
      <p:sp>
        <p:nvSpPr>
          <p:cNvPr id="180" name="Google Shape;180;p11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Each enterprise that use the Internet should have an e-Business model-&gt; </a:t>
            </a:r>
            <a:r>
              <a:rPr lang="en-US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it plan to make money for  a long term using the Internet.</a:t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1905000" y="3276600"/>
            <a:ext cx="6096000" cy="312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-10000" y="0"/>
                </a:moveTo>
                <a:close/>
              </a:path>
              <a:path extrusionOk="0" fill="none" h="120000" w="12000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-114300" lvl="1" marL="11430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Internet + non Internet activities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114300" marR="0" rtl="0" algn="l">
              <a:lnSpc>
                <a:spcPct val="75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114300" marR="0" rtl="0" algn="l">
              <a:lnSpc>
                <a:spcPct val="75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Planned or evolving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114300" marR="0" rtl="0" algn="l">
              <a:lnSpc>
                <a:spcPct val="75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114300" marR="0" rtl="0" algn="l">
              <a:lnSpc>
                <a:spcPct val="75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Making money $$$$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114300" marR="0" rtl="0" algn="l">
              <a:lnSpc>
                <a:spcPct val="75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keep the money coming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"/>
          <p:cNvSpPr txBox="1"/>
          <p:nvPr>
            <p:ph type="title"/>
          </p:nvPr>
        </p:nvSpPr>
        <p:spPr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Components of e-Business Model</a:t>
            </a:r>
            <a:endParaRPr/>
          </a:p>
        </p:txBody>
      </p:sp>
      <p:sp>
        <p:nvSpPr>
          <p:cNvPr id="187" name="Google Shape;187;p12"/>
          <p:cNvSpPr/>
          <p:nvPr/>
        </p:nvSpPr>
        <p:spPr>
          <a:xfrm>
            <a:off x="3352800" y="1600200"/>
            <a:ext cx="2362200" cy="2514600"/>
          </a:xfrm>
          <a:prstGeom prst="rect">
            <a:avLst/>
          </a:prstGeom>
          <a:solidFill>
            <a:srgbClr val="A08B68"/>
          </a:solidFill>
          <a:ln>
            <a:noFill/>
          </a:ln>
          <a:effectLst>
            <a:outerShdw blurRad="44450" algn="ctr" dir="5400000" dist="27940">
              <a:srgbClr val="000000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Business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customer value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scope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price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revenue sources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connected activities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implementation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capabilities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1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sustainability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2"/>
          <p:cNvSpPr/>
          <p:nvPr/>
        </p:nvSpPr>
        <p:spPr>
          <a:xfrm>
            <a:off x="609600" y="3505200"/>
            <a:ext cx="1371600" cy="838200"/>
          </a:xfrm>
          <a:prstGeom prst="rect">
            <a:avLst/>
          </a:prstGeom>
          <a:solidFill>
            <a:srgbClr val="C3D1E7"/>
          </a:solidFill>
          <a:ln>
            <a:noFill/>
          </a:ln>
          <a:effectLst>
            <a:outerShdw blurRad="44450" algn="ctr" dir="5400000" dist="27940">
              <a:srgbClr val="000000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2"/>
          <p:cNvSpPr/>
          <p:nvPr/>
        </p:nvSpPr>
        <p:spPr>
          <a:xfrm>
            <a:off x="2362200" y="4876800"/>
            <a:ext cx="4191000" cy="1066800"/>
          </a:xfrm>
          <a:prstGeom prst="rect">
            <a:avLst/>
          </a:prstGeom>
          <a:solidFill>
            <a:srgbClr val="EAEFF7"/>
          </a:solidFill>
          <a:ln>
            <a:noFill/>
          </a:ln>
          <a:effectLst>
            <a:outerShdw blurRad="44450" algn="ctr" dir="5400000" dist="27940">
              <a:srgbClr val="000000">
                <a:alpha val="309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Environment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2"/>
          <p:cNvSpPr/>
          <p:nvPr/>
        </p:nvSpPr>
        <p:spPr>
          <a:xfrm>
            <a:off x="5867400" y="3048000"/>
            <a:ext cx="2971800" cy="1295400"/>
          </a:xfrm>
          <a:prstGeom prst="triangle">
            <a:avLst>
              <a:gd fmla="val 50000" name="adj"/>
            </a:avLst>
          </a:prstGeom>
          <a:solidFill>
            <a:srgbClr val="FFFFBC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p12"/>
          <p:cNvCxnSpPr/>
          <p:nvPr/>
        </p:nvCxnSpPr>
        <p:spPr>
          <a:xfrm flipH="1">
            <a:off x="1295400" y="2857500"/>
            <a:ext cx="2057400" cy="647700"/>
          </a:xfrm>
          <a:prstGeom prst="bentConnector2">
            <a:avLst/>
          </a:prstGeom>
          <a:noFill/>
          <a:ln cap="flat" cmpd="sng" w="38100">
            <a:solidFill>
              <a:srgbClr val="313100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92" name="Google Shape;192;p12"/>
          <p:cNvCxnSpPr/>
          <p:nvPr/>
        </p:nvCxnSpPr>
        <p:spPr>
          <a:xfrm flipH="1" rot="5400000">
            <a:off x="1524000" y="4572000"/>
            <a:ext cx="1066800" cy="609600"/>
          </a:xfrm>
          <a:prstGeom prst="bentConnector2">
            <a:avLst/>
          </a:prstGeom>
          <a:noFill/>
          <a:ln cap="flat" cmpd="sng" w="38100">
            <a:solidFill>
              <a:srgbClr val="313100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93" name="Google Shape;193;p12"/>
          <p:cNvCxnSpPr/>
          <p:nvPr/>
        </p:nvCxnSpPr>
        <p:spPr>
          <a:xfrm rot="5400000">
            <a:off x="3886994" y="4495006"/>
            <a:ext cx="762000" cy="1588"/>
          </a:xfrm>
          <a:prstGeom prst="straightConnector1">
            <a:avLst/>
          </a:prstGeom>
          <a:noFill/>
          <a:ln cap="flat" cmpd="sng" w="38100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94" name="Google Shape;194;p12"/>
          <p:cNvCxnSpPr/>
          <p:nvPr/>
        </p:nvCxnSpPr>
        <p:spPr>
          <a:xfrm rot="-5400000">
            <a:off x="4267201" y="4495800"/>
            <a:ext cx="762000" cy="3175"/>
          </a:xfrm>
          <a:prstGeom prst="straightConnector1">
            <a:avLst/>
          </a:prstGeom>
          <a:noFill/>
          <a:ln cap="flat" cmpd="sng" w="38100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95" name="Google Shape;195;p12"/>
          <p:cNvCxnSpPr>
            <a:endCxn id="190" idx="1"/>
          </p:cNvCxnSpPr>
          <p:nvPr/>
        </p:nvCxnSpPr>
        <p:spPr>
          <a:xfrm>
            <a:off x="5714850" y="2857500"/>
            <a:ext cx="895500" cy="838200"/>
          </a:xfrm>
          <a:prstGeom prst="bentConnector3">
            <a:avLst>
              <a:gd fmla="val 50008" name="adj1"/>
            </a:avLst>
          </a:prstGeom>
          <a:noFill/>
          <a:ln cap="flat" cmpd="sng" w="38100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96" name="Google Shape;196;p12"/>
          <p:cNvCxnSpPr>
            <a:endCxn id="190" idx="3"/>
          </p:cNvCxnSpPr>
          <p:nvPr/>
        </p:nvCxnSpPr>
        <p:spPr>
          <a:xfrm rot="-5400000">
            <a:off x="6381750" y="4514850"/>
            <a:ext cx="1143000" cy="800100"/>
          </a:xfrm>
          <a:prstGeom prst="bentConnector3">
            <a:avLst>
              <a:gd fmla="val -5172" name="adj1"/>
            </a:avLst>
          </a:prstGeom>
          <a:noFill/>
          <a:ln cap="flat" cmpd="sng" w="38100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13"/>
          <p:cNvSpPr txBox="1"/>
          <p:nvPr>
            <p:ph type="title"/>
          </p:nvPr>
        </p:nvSpPr>
        <p:spPr>
          <a:xfrm>
            <a:off x="76200" y="685800"/>
            <a:ext cx="9043988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/>
              <a:t>Key Ingredients of a Business Model</a:t>
            </a:r>
            <a:endParaRPr/>
          </a:p>
        </p:txBody>
      </p:sp>
      <p:pic>
        <p:nvPicPr>
          <p:cNvPr descr="C:\Documents and Settings\Carol\My Documents\E-commerce2E\Art\Chapter2\T02_01.gif" id="204" name="Google Shape;20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47800"/>
            <a:ext cx="8458200" cy="502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14"/>
          <p:cNvSpPr txBox="1"/>
          <p:nvPr>
            <p:ph type="title"/>
          </p:nvPr>
        </p:nvSpPr>
        <p:spPr>
          <a:xfrm>
            <a:off x="123825" y="762000"/>
            <a:ext cx="8029575" cy="70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Value Proposition</a:t>
            </a:r>
            <a:endParaRPr/>
          </a:p>
        </p:txBody>
      </p:sp>
      <p:sp>
        <p:nvSpPr>
          <p:cNvPr id="211" name="Google Shape;211;p14"/>
          <p:cNvSpPr txBox="1"/>
          <p:nvPr>
            <p:ph idx="1" type="body"/>
          </p:nvPr>
        </p:nvSpPr>
        <p:spPr>
          <a:xfrm>
            <a:off x="685800" y="1600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Defines how a company’s product or service fulfills the needs of customers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Questions to ask: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Why will customers choose to do business with your firm instead of another?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What will your firm provide that others do not or cannot?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Examples of successful value propositions include: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Personalization/customization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Reduction of product search costs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Reduction of price discover costs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Facilitation of transactions by managing product delivery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"/>
          <p:cNvSpPr txBox="1"/>
          <p:nvPr>
            <p:ph type="title"/>
          </p:nvPr>
        </p:nvSpPr>
        <p:spPr>
          <a:xfrm>
            <a:off x="6858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Components of e-Business Model</a:t>
            </a:r>
            <a:endParaRPr/>
          </a:p>
        </p:txBody>
      </p:sp>
      <p:sp>
        <p:nvSpPr>
          <p:cNvPr id="217" name="Google Shape;217;p15"/>
          <p:cNvSpPr txBox="1"/>
          <p:nvPr>
            <p:ph idx="1" type="body"/>
          </p:nvPr>
        </p:nvSpPr>
        <p:spPr>
          <a:xfrm>
            <a:off x="685800" y="1524000"/>
            <a:ext cx="56388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Customer value 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– What is customer value?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Calibri"/>
              <a:buChar char="–"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Differentiation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Product features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Timing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Location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Service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Product mix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Linkages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Brand name reputation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Calibri"/>
              <a:buChar char="–"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Low cost</a:t>
            </a:r>
            <a:endParaRPr/>
          </a:p>
        </p:txBody>
      </p:sp>
      <p:pic>
        <p:nvPicPr>
          <p:cNvPr descr="customer.jpg" id="218" name="Google Shape;21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7400" y="1295400"/>
            <a:ext cx="2895600" cy="259556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C:\Documents and Settings\rosnafisah\Local Settings\Temporary Internet Files\Content.IE5\5MDBRBPQ\MC900383244[1].wmf" id="219" name="Google Shape;21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2400" y="3657600"/>
            <a:ext cx="1820863" cy="12430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cartoonstock.com/lowres/mfl0427l.jpg" id="220" name="Google Shape;22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67400" y="4038600"/>
            <a:ext cx="2928938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16"/>
          <p:cNvSpPr txBox="1"/>
          <p:nvPr>
            <p:ph type="title"/>
          </p:nvPr>
        </p:nvSpPr>
        <p:spPr>
          <a:xfrm>
            <a:off x="123825" y="762000"/>
            <a:ext cx="8029575" cy="70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Revenue Model</a:t>
            </a:r>
            <a:endParaRPr/>
          </a:p>
        </p:txBody>
      </p:sp>
      <p:sp>
        <p:nvSpPr>
          <p:cNvPr id="227" name="Google Shape;227;p16"/>
          <p:cNvSpPr txBox="1"/>
          <p:nvPr>
            <p:ph idx="1" type="body"/>
          </p:nvPr>
        </p:nvSpPr>
        <p:spPr>
          <a:xfrm>
            <a:off x="685800" y="15240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Describes how the firm will earn revenue, generate profits, and produce a superior return on invested capital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Terms financial model and revenue model often used interchangeably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Major types: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Advertising revenue model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Subscription revenue model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Transaction fee revenue model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Sales revenue model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/>
              <a:t>Affiliate revenue model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"/>
          <p:cNvSpPr txBox="1"/>
          <p:nvPr>
            <p:ph type="title"/>
          </p:nvPr>
        </p:nvSpPr>
        <p:spPr>
          <a:xfrm>
            <a:off x="6858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Components of e-Business Model</a:t>
            </a:r>
            <a:endParaRPr/>
          </a:p>
        </p:txBody>
      </p:sp>
      <p:sp>
        <p:nvSpPr>
          <p:cNvPr id="233" name="Google Shape;233;p17"/>
          <p:cNvSpPr txBox="1"/>
          <p:nvPr>
            <p:ph idx="1" type="body"/>
          </p:nvPr>
        </p:nvSpPr>
        <p:spPr>
          <a:xfrm>
            <a:off x="609600" y="1371600"/>
            <a:ext cx="8077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Scope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Market segment /geographic area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Businesses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Different industries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Sizes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Technical sophistication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Household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Demographic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Lifestyle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Incomes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Calibri"/>
              <a:buChar char="–"/>
            </a:pP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: an e-Business company that targets teenagers must decide how much of their customers’ needs it wants to meet.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18"/>
          <p:cNvSpPr txBox="1"/>
          <p:nvPr>
            <p:ph type="title"/>
          </p:nvPr>
        </p:nvSpPr>
        <p:spPr>
          <a:xfrm>
            <a:off x="100013" y="654050"/>
            <a:ext cx="9043987" cy="1190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/>
              <a:t>Marketspace and Market Opportunity in the Software Training Market</a:t>
            </a:r>
            <a:endParaRPr/>
          </a:p>
        </p:txBody>
      </p:sp>
      <p:sp>
        <p:nvSpPr>
          <p:cNvPr id="241" name="Google Shape;241;p18"/>
          <p:cNvSpPr txBox="1"/>
          <p:nvPr>
            <p:ph idx="1" type="body"/>
          </p:nvPr>
        </p:nvSpPr>
        <p:spPr>
          <a:xfrm>
            <a:off x="100013" y="1752600"/>
            <a:ext cx="7443787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1" lang="en-US" sz="1800">
                <a:solidFill>
                  <a:schemeClr val="dk1"/>
                </a:solidFill>
              </a:rPr>
              <a:t>Figure 2.1, Page 67</a:t>
            </a:r>
            <a:endParaRPr/>
          </a:p>
        </p:txBody>
      </p:sp>
      <p:pic>
        <p:nvPicPr>
          <p:cNvPr descr="C:\Documents and Settings\Carol\My Documents\E-commerce2E\Art\Chapter2\02_01.gif" id="242" name="Google Shape;24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2347913"/>
            <a:ext cx="8458200" cy="3671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type="title"/>
          </p:nvPr>
        </p:nvSpPr>
        <p:spPr>
          <a:xfrm>
            <a:off x="395288" y="447675"/>
            <a:ext cx="8382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Learning outcomes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>
            <p:ph idx="1" type="body"/>
          </p:nvPr>
        </p:nvSpPr>
        <p:spPr>
          <a:xfrm>
            <a:off x="295275" y="1398588"/>
            <a:ext cx="8382000" cy="49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Describe an e-Business model and its importance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Describe e-Business relationship models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Describe e-Business marketplace communications and trading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Suggest the right e-Business model to use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Identify the tools that make e-Business work.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Components of e-Business Model</a:t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Price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Require good pricing strategy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Dynamic pricing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Menu/ fixed pricing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One-to-one bargaining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Auction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Reverse auction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Barter – </a:t>
            </a:r>
            <a:endParaRPr/>
          </a:p>
          <a:p>
            <a:pPr indent="-228600" lvl="4" marL="2057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to trade without exchange </a:t>
            </a:r>
            <a:endParaRPr/>
          </a:p>
          <a:p>
            <a:pPr indent="-228600" lvl="4" marL="2057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    of money</a:t>
            </a:r>
            <a:endParaRPr/>
          </a:p>
          <a:p>
            <a:pPr indent="-228600" lvl="3" marL="1600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t/>
            </a:r>
            <a:endParaRPr/>
          </a:p>
          <a:p>
            <a:pPr indent="-76200" lvl="2" marL="11430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t/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t/>
            </a:r>
            <a:endParaRPr/>
          </a:p>
        </p:txBody>
      </p:sp>
      <p:pic>
        <p:nvPicPr>
          <p:cNvPr descr="C:\Documents and Settings\rosnafisah\Local Settings\Temporary Internet Files\Content.IE5\50C6H4O2\MC900441459[1].png" id="249" name="Google Shape;24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200" y="1524000"/>
            <a:ext cx="2744788" cy="2744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rosnafisah\Local Settings\Temporary Internet Files\Content.IE5\5MDBRBPQ\MC900440394[1].png" id="250" name="Google Shape;25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8800" y="3429000"/>
            <a:ext cx="27432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Components of e-Business Model</a:t>
            </a:r>
            <a:endParaRPr/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685800" y="1676400"/>
            <a:ext cx="77724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 fontScale="4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•"/>
            </a:pPr>
            <a:r>
              <a:rPr lang="en-US" sz="4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Revenue sources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–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Determine the source of revenue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Commission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Interest 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The spread between the bid and the price of stocks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399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•"/>
            </a:pPr>
            <a:r>
              <a:rPr lang="en-US" sz="4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Connected activities- what and when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–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What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Activities to perform must be consistent with customer value and scope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Reinforce each other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Gain advantage from industry success drivers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Gain advantage from any distinctive advantages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Gear towards building the image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–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When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Market situation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Competitors doing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361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800">
                <a:latin typeface="Calibri"/>
                <a:ea typeface="Calibri"/>
                <a:cs typeface="Calibri"/>
                <a:sym typeface="Calibri"/>
              </a:rPr>
              <a:t>Customers demand</a:t>
            </a:r>
            <a:endParaRPr/>
          </a:p>
          <a:p>
            <a:pPr indent="-201294" lvl="1" marL="742950" rtl="0" algn="l">
              <a:lnSpc>
                <a:spcPct val="100000"/>
              </a:lnSpc>
              <a:spcBef>
                <a:spcPts val="266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21"/>
          <p:cNvSpPr txBox="1"/>
          <p:nvPr>
            <p:ph type="title"/>
          </p:nvPr>
        </p:nvSpPr>
        <p:spPr>
          <a:xfrm>
            <a:off x="100013" y="685800"/>
            <a:ext cx="8029575" cy="70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Five Primary Revenue Models</a:t>
            </a:r>
            <a:endParaRPr/>
          </a:p>
        </p:txBody>
      </p:sp>
      <p:sp>
        <p:nvSpPr>
          <p:cNvPr id="264" name="Google Shape;264;p21"/>
          <p:cNvSpPr txBox="1"/>
          <p:nvPr>
            <p:ph idx="1" type="body"/>
          </p:nvPr>
        </p:nvSpPr>
        <p:spPr>
          <a:xfrm>
            <a:off x="100013" y="1295400"/>
            <a:ext cx="7443787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1" lang="en-US" sz="1800">
                <a:solidFill>
                  <a:schemeClr val="dk1"/>
                </a:solidFill>
              </a:rPr>
              <a:t>Table 2.2, Page 66</a:t>
            </a:r>
            <a:endParaRPr/>
          </a:p>
        </p:txBody>
      </p:sp>
      <p:pic>
        <p:nvPicPr>
          <p:cNvPr descr="C:\Documents and Settings\Carol\My Documents\E-commerce2E\Art\Chapter2\T02_02.gif" id="265" name="Google Shape;26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1676400"/>
            <a:ext cx="7620000" cy="470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Criteria To Determine An E-business Model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 fontScale="850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300">
                <a:latin typeface="Calibri"/>
                <a:ea typeface="Calibri"/>
                <a:cs typeface="Calibri"/>
                <a:sym typeface="Calibri"/>
              </a:rPr>
              <a:t>A few criteria to determine an e-Business model (Weill and Vitale, 2001) such as :</a:t>
            </a:r>
            <a:endParaRPr sz="33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Involved parties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– business to business, business to customer or customer to customer.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Revenue sources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– transaction fee, product price, and/or exposure fee.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Value configuration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– value chain, value shop and/or value network.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Integration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with customers or suppliers.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Relationships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– one to one, one to many, and many to many and/or many to one.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442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Calibri"/>
              <a:buChar char="–"/>
            </a:pPr>
            <a:r>
              <a:rPr lang="en-US" sz="2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Knowledge </a:t>
            </a: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– know-how, know-what and know-why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/>
          <p:nvPr>
            <p:ph type="title"/>
          </p:nvPr>
        </p:nvSpPr>
        <p:spPr>
          <a:xfrm>
            <a:off x="6858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Types of e-Business Model 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(source: Weile &amp; Vitale, 2001)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79" name="Google Shape;279;p23"/>
          <p:cNvGraphicFramePr/>
          <p:nvPr/>
        </p:nvGraphicFramePr>
        <p:xfrm>
          <a:off x="685800" y="15240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{14729BB9-24E5-4E25-9C9F-6FED1DB4A2B0}</a:tableStyleId>
              </a:tblPr>
              <a:tblGrid>
                <a:gridCol w="2500325"/>
                <a:gridCol w="55007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E-Business models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Direct to customer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buyer and seller is communicating directly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seller act as a retailer, wholesaler or a manufacturer.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customer can be an individual or a business.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Emphasizes on application infrastructure, communication and IT management.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Example: Dell Computer Corporation, selling a custom made products direct to the customers (see www.dell.com). 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Full service provider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Allows an enterprise to provide total coverage of customer’s needs in a particular domain.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Example, the customer seeks for advice on health care services thus it will add value to the enterprise by offering a full range of services and consolidate them into the customer chosen channel. Example: Prudential Advisor 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Whole of enterprise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Provides customers a single point of contact to the enterprise by provision of goods and services through business units. </a:t>
                      </a:r>
                      <a:endParaRPr sz="1400" u="none" cap="none" strike="noStrike"/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Commonly used by the public-sector organizations. 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Example: Myeg.com.my, represents government agencies such as ‘Jabatan Pengangkutan Jalanraya (JPJ)’ that provides various services for the public (see www.myeg.com.my).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 txBox="1"/>
          <p:nvPr>
            <p:ph type="title"/>
          </p:nvPr>
        </p:nvSpPr>
        <p:spPr>
          <a:xfrm>
            <a:off x="533400" y="0"/>
            <a:ext cx="746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Types of e-Business Model</a:t>
            </a:r>
            <a:endParaRPr/>
          </a:p>
        </p:txBody>
      </p:sp>
      <p:graphicFrame>
        <p:nvGraphicFramePr>
          <p:cNvPr id="286" name="Google Shape;286;p24"/>
          <p:cNvGraphicFramePr/>
          <p:nvPr/>
        </p:nvGraphicFramePr>
        <p:xfrm>
          <a:off x="609600" y="1320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{14729BB9-24E5-4E25-9C9F-6FED1DB4A2B0}</a:tableStyleId>
              </a:tblPr>
              <a:tblGrid>
                <a:gridCol w="2286000"/>
                <a:gridCol w="5715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E-Business models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Intermediaries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Used in portals, agents, auctions and other intermediaries. </a:t>
                      </a:r>
                      <a:endParaRPr sz="1400" u="none" cap="none" strike="noStrike"/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intermediaries are represented by websites .</a:t>
                      </a:r>
                      <a:endParaRPr sz="1400" u="none" cap="none" strike="noStrike"/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Example, a travel agency can be an intermediary for the airlines company, hotels and other accommodations required by customers. For customers, the intermediary website is a one stop centre that provide all the necessary services that can ease their tasks – www.agoda.com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Shared infrastructure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enterprise will provide an IT infrastructure to be shared among its owners.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It allows the customers to access the shared infrastructure for selecting and viewing the suppliers and their value propositions.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chosen supplier will complete the transaction by providing the products or services to the customers. Example: Yahoo.com provides an infrastructure for services and products placement (see www.yahoo.com).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Virtual community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The enterprise who owns or sponsors the virtual community will be a moderator that manages the members of the community. </a:t>
                      </a:r>
                      <a:endParaRPr sz="1400" u="none" cap="none" strike="noStrike"/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Depends on  available members, system’s privacy and security and leveraging the members profile information for marketing purposes,</a:t>
                      </a:r>
                      <a:r>
                        <a:rPr i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etc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Example: Facebook</a:t>
                      </a:r>
                      <a:endParaRPr sz="11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Types of e-Business Model</a:t>
            </a:r>
            <a:endParaRPr/>
          </a:p>
        </p:txBody>
      </p:sp>
      <p:graphicFrame>
        <p:nvGraphicFramePr>
          <p:cNvPr id="293" name="Google Shape;293;p25"/>
          <p:cNvGraphicFramePr/>
          <p:nvPr/>
        </p:nvGraphicFramePr>
        <p:xfrm>
          <a:off x="457200" y="2209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{14729BB9-24E5-4E25-9C9F-6FED1DB4A2B0}</a:tableStyleId>
              </a:tblPr>
              <a:tblGrid>
                <a:gridCol w="2500325"/>
                <a:gridCol w="55007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E-Business models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6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  <a:endParaRPr sz="2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8575" marL="6857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Value net integrator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Adds value by improving the effectiveness of virtual value chain through gathering, synthesizing and distributing of information to all the players in the model. </a:t>
                      </a:r>
                      <a:endParaRPr sz="1400" u="none" cap="none" strike="noStrike"/>
                    </a:p>
                    <a:p>
                      <a:pPr indent="-889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Example: Cisco System  provides various software and hardware for other businesses (see www.cisco.com)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Content provider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Creates and provides content such as information, products, or services in digital format to customers via third parties. 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Digital products can be software, music, video or movie and </a:t>
                      </a:r>
                      <a:r>
                        <a:rPr i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etc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1400" u="none" cap="none" strike="noStrike"/>
                    </a:p>
                    <a:p>
                      <a:pPr indent="-8890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1" i="1"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Example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Gua.com, a website that allow customers to watch movie online (see </a:t>
                      </a:r>
                      <a:r>
                        <a:rPr lang="en-US" sz="1400" u="sng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www.gua.com.my</a:t>
                      </a:r>
                      <a:r>
                        <a:rPr lang="en-US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tonton.com.my) and Amazon.com that provides book reviews (see www.amazon.com)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Business Models</a:t>
            </a:r>
            <a:endParaRPr/>
          </a:p>
        </p:txBody>
      </p:sp>
      <p:sp>
        <p:nvSpPr>
          <p:cNvPr id="299" name="Google Shape;299;p26"/>
          <p:cNvSpPr txBox="1"/>
          <p:nvPr>
            <p:ph idx="1" type="body"/>
          </p:nvPr>
        </p:nvSpPr>
        <p:spPr>
          <a:xfrm>
            <a:off x="762000" y="1600200"/>
            <a:ext cx="77724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E-shop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E-procurement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E-mall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E-auctions - ebay</a:t>
            </a:r>
            <a:endParaRPr sz="2400"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Virtual community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Collaboration platforms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Third-party marketplace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Value chain integrators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Value-chain service provider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Information brokerage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/>
              <a:t>Trust and other services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/>
        </p:nvSpPr>
        <p:spPr>
          <a:xfrm>
            <a:off x="323850" y="5835650"/>
            <a:ext cx="8534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2.10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Alternative perspectives on e-business models (source: Chaffey, 2007)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10" id="306" name="Google Shape;3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1200" y="381000"/>
            <a:ext cx="6781800" cy="5484813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7"/>
          <p:cNvSpPr txBox="1"/>
          <p:nvPr/>
        </p:nvSpPr>
        <p:spPr>
          <a:xfrm>
            <a:off x="457200" y="838200"/>
            <a:ext cx="1514475" cy="461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 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28"/>
          <p:cNvSpPr txBox="1"/>
          <p:nvPr>
            <p:ph type="title"/>
          </p:nvPr>
        </p:nvSpPr>
        <p:spPr>
          <a:xfrm>
            <a:off x="250363" y="176275"/>
            <a:ext cx="8029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B2C Business Models</a:t>
            </a:r>
            <a:endParaRPr/>
          </a:p>
        </p:txBody>
      </p:sp>
      <p:pic>
        <p:nvPicPr>
          <p:cNvPr descr="C:\Documents and Settings\Carol\My Documents\E-commerce2E\Art\Chapter2\T02_03.gif" id="315" name="Google Shape;31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0418" y="877975"/>
            <a:ext cx="8224983" cy="567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/>
          <p:nvPr>
            <p:ph type="title"/>
          </p:nvPr>
        </p:nvSpPr>
        <p:spPr>
          <a:xfrm>
            <a:off x="685800" y="1524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Examples- How this company makes money?</a:t>
            </a:r>
            <a:endParaRPr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524000"/>
            <a:ext cx="81534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 txBox="1"/>
          <p:nvPr>
            <p:ph idx="11" type="ftr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Copyright © 2004 Pearson Education, Inc.</a:t>
            </a:r>
            <a:endParaRPr/>
          </a:p>
        </p:txBody>
      </p:sp>
      <p:sp>
        <p:nvSpPr>
          <p:cNvPr id="322" name="Google Shape;322;p29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3" name="Google Shape;323;p29"/>
          <p:cNvSpPr txBox="1"/>
          <p:nvPr>
            <p:ph type="title"/>
          </p:nvPr>
        </p:nvSpPr>
        <p:spPr>
          <a:xfrm>
            <a:off x="100013" y="609600"/>
            <a:ext cx="8029575" cy="70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B2B Business Models</a:t>
            </a:r>
            <a:endParaRPr/>
          </a:p>
        </p:txBody>
      </p:sp>
      <p:sp>
        <p:nvSpPr>
          <p:cNvPr id="324" name="Google Shape;324;p29"/>
          <p:cNvSpPr txBox="1"/>
          <p:nvPr>
            <p:ph idx="1" type="body"/>
          </p:nvPr>
        </p:nvSpPr>
        <p:spPr>
          <a:xfrm>
            <a:off x="100013" y="1295400"/>
            <a:ext cx="7443787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1" lang="en-US" sz="1800">
                <a:solidFill>
                  <a:schemeClr val="dk1"/>
                </a:solidFill>
              </a:rPr>
              <a:t>Table 2.4, Page 82</a:t>
            </a:r>
            <a:endParaRPr/>
          </a:p>
        </p:txBody>
      </p:sp>
      <p:pic>
        <p:nvPicPr>
          <p:cNvPr descr="C:\Documents and Settings\Carol\My Documents\E-commerce2E\Art\Chapter2\T02_04.gif" id="325" name="Google Shape;32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1676400"/>
            <a:ext cx="77724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0541abcc6_0_0"/>
          <p:cNvSpPr txBox="1"/>
          <p:nvPr>
            <p:ph type="title"/>
          </p:nvPr>
        </p:nvSpPr>
        <p:spPr>
          <a:xfrm>
            <a:off x="209675" y="108425"/>
            <a:ext cx="1511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B2C</a:t>
            </a:r>
            <a:endParaRPr/>
          </a:p>
        </p:txBody>
      </p:sp>
      <p:sp>
        <p:nvSpPr>
          <p:cNvPr id="332" name="Google Shape;332;gf0541abcc6_0_0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333" name="Google Shape;333;gf0541abcc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950" y="960625"/>
            <a:ext cx="3939875" cy="459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gf0541abcc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92275" y="453125"/>
            <a:ext cx="1702391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gf0541abcc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83391" y="2277013"/>
            <a:ext cx="4264959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f0541abcc6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83325" y="300725"/>
            <a:ext cx="1775824" cy="15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gf0541abcc6_0_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679000" y="3908775"/>
            <a:ext cx="3338126" cy="182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f0541abcc6_0_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351257" y="4483026"/>
            <a:ext cx="3430619" cy="15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f0541abcc6_0_7"/>
          <p:cNvSpPr txBox="1"/>
          <p:nvPr>
            <p:ph type="title"/>
          </p:nvPr>
        </p:nvSpPr>
        <p:spPr>
          <a:xfrm>
            <a:off x="6582350" y="609600"/>
            <a:ext cx="18759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B2B</a:t>
            </a:r>
            <a:endParaRPr/>
          </a:p>
        </p:txBody>
      </p:sp>
      <p:pic>
        <p:nvPicPr>
          <p:cNvPr id="345" name="Google Shape;345;gf0541abcc6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825" y="168925"/>
            <a:ext cx="6432000" cy="640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0541abcc6_0_20"/>
          <p:cNvSpPr txBox="1"/>
          <p:nvPr>
            <p:ph type="title"/>
          </p:nvPr>
        </p:nvSpPr>
        <p:spPr>
          <a:xfrm>
            <a:off x="243075" y="183575"/>
            <a:ext cx="12939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C2C</a:t>
            </a:r>
            <a:endParaRPr/>
          </a:p>
        </p:txBody>
      </p:sp>
      <p:pic>
        <p:nvPicPr>
          <p:cNvPr id="352" name="Google Shape;352;gf0541abcc6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3300" y="1420050"/>
            <a:ext cx="7467126" cy="48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Ariba</a:t>
            </a:r>
            <a:endParaRPr/>
          </a:p>
        </p:txBody>
      </p:sp>
      <p:sp>
        <p:nvSpPr>
          <p:cNvPr id="358" name="Google Shape;358;p30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</a:pPr>
            <a:r>
              <a:rPr lang="en-US"/>
              <a:t>Ariba was founded in 1996</a:t>
            </a:r>
            <a:r>
              <a:rPr baseline="30000" lang="en-US" u="sng">
                <a:solidFill>
                  <a:schemeClr val="hlink"/>
                </a:solidFill>
                <a:hlinkClick r:id="rId3"/>
              </a:rPr>
              <a:t>[4]</a:t>
            </a:r>
            <a:r>
              <a:rPr lang="en-US"/>
              <a:t> by Bobby Lent, Boris Putanec, Paul Touw, Rob Desantis, Ed Kinsey, Paul Hegarty, and Keith Krach</a:t>
            </a:r>
            <a:r>
              <a:rPr baseline="30000" lang="en-US" u="sng">
                <a:solidFill>
                  <a:schemeClr val="hlink"/>
                </a:solidFill>
                <a:hlinkClick r:id="rId4"/>
              </a:rPr>
              <a:t>[5]</a:t>
            </a:r>
            <a:r>
              <a:rPr lang="en-US"/>
              <a:t>on the idea of using the Internet to enable companies to facilitate and improve the </a:t>
            </a:r>
            <a:r>
              <a:rPr lang="en-US" u="sng">
                <a:solidFill>
                  <a:schemeClr val="hlink"/>
                </a:solidFill>
                <a:hlinkClick r:id="rId5"/>
              </a:rPr>
              <a:t>procurement</a:t>
            </a:r>
            <a:r>
              <a:rPr lang="en-US"/>
              <a:t> process. Procurement had been a paper-based, labor-intensive, and inefficient process for large corporations;</a:t>
            </a:r>
            <a:endParaRPr/>
          </a:p>
        </p:txBody>
      </p:sp>
      <p:sp>
        <p:nvSpPr>
          <p:cNvPr id="359" name="Google Shape;359;p30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31/4/2013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1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Convisint</a:t>
            </a:r>
            <a:endParaRPr/>
          </a:p>
        </p:txBody>
      </p:sp>
      <p:sp>
        <p:nvSpPr>
          <p:cNvPr id="365" name="Google Shape;365;p31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</a:pPr>
            <a:r>
              <a:rPr i="1" lang="en-US"/>
              <a:t>“Our customers have deployed our B2B Cloud Platform to connect to over 212,000 of their business partners and customers – transacting in excess of $1 trillion per year. This allows more than 25 million users to access the trusted information and mission–critical applications provided by our customers.”</a:t>
            </a:r>
            <a:endParaRPr/>
          </a:p>
        </p:txBody>
      </p:sp>
      <p:sp>
        <p:nvSpPr>
          <p:cNvPr id="366" name="Google Shape;366;p31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31/4/2013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2"/>
          <p:cNvSpPr txBox="1"/>
          <p:nvPr>
            <p:ph idx="11" type="ftr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Copyright © 2004 Pearson Education, Inc.</a:t>
            </a:r>
            <a:endParaRPr/>
          </a:p>
        </p:txBody>
      </p:sp>
      <p:sp>
        <p:nvSpPr>
          <p:cNvPr id="373" name="Google Shape;373;p32"/>
          <p:cNvSpPr txBox="1"/>
          <p:nvPr>
            <p:ph idx="12" type="sldNum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2-</a:t>
            </a: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4" name="Google Shape;374;p32"/>
          <p:cNvSpPr txBox="1"/>
          <p:nvPr>
            <p:ph type="title"/>
          </p:nvPr>
        </p:nvSpPr>
        <p:spPr>
          <a:xfrm>
            <a:off x="100013" y="533400"/>
            <a:ext cx="9043987" cy="1311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Business Models in Emerging E-commerce Areas</a:t>
            </a:r>
            <a:endParaRPr/>
          </a:p>
        </p:txBody>
      </p:sp>
      <p:sp>
        <p:nvSpPr>
          <p:cNvPr id="375" name="Google Shape;375;p32"/>
          <p:cNvSpPr txBox="1"/>
          <p:nvPr>
            <p:ph idx="1" type="body"/>
          </p:nvPr>
        </p:nvSpPr>
        <p:spPr>
          <a:xfrm>
            <a:off x="100013" y="1752600"/>
            <a:ext cx="7443787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b="1" lang="en-US" sz="1800">
                <a:solidFill>
                  <a:schemeClr val="dk1"/>
                </a:solidFill>
              </a:rPr>
              <a:t>Table 2.5, Page 88</a:t>
            </a:r>
            <a:endParaRPr/>
          </a:p>
        </p:txBody>
      </p:sp>
      <p:pic>
        <p:nvPicPr>
          <p:cNvPr descr="C:\Documents and Settings\Carol\My Documents\E-commerce2E\Art\Chapter2\T02_05.gif" id="376" name="Google Shape;37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2133600"/>
            <a:ext cx="8305800" cy="441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3"/>
          <p:cNvSpPr txBox="1"/>
          <p:nvPr>
            <p:ph type="title"/>
          </p:nvPr>
        </p:nvSpPr>
        <p:spPr>
          <a:xfrm>
            <a:off x="685800" y="1524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Example: Book publisher</a:t>
            </a:r>
            <a:endParaRPr/>
          </a:p>
        </p:txBody>
      </p:sp>
      <p:sp>
        <p:nvSpPr>
          <p:cNvPr id="382" name="Google Shape;382;p33"/>
          <p:cNvSpPr/>
          <p:nvPr/>
        </p:nvSpPr>
        <p:spPr>
          <a:xfrm>
            <a:off x="4038600" y="2971800"/>
            <a:ext cx="1219200" cy="990600"/>
          </a:xfrm>
          <a:prstGeom prst="flowChartConnector">
            <a:avLst/>
          </a:prstGeom>
          <a:solidFill>
            <a:srgbClr val="FFFFBC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3"/>
          <p:cNvSpPr/>
          <p:nvPr/>
        </p:nvSpPr>
        <p:spPr>
          <a:xfrm>
            <a:off x="1905000" y="15240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Subscription fee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33"/>
          <p:cNvSpPr/>
          <p:nvPr/>
        </p:nvSpPr>
        <p:spPr>
          <a:xfrm>
            <a:off x="1066800" y="29718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Pay-per-view access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33"/>
          <p:cNvSpPr/>
          <p:nvPr/>
        </p:nvSpPr>
        <p:spPr>
          <a:xfrm>
            <a:off x="2057400" y="51816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CPM on site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3"/>
          <p:cNvSpPr/>
          <p:nvPr/>
        </p:nvSpPr>
        <p:spPr>
          <a:xfrm>
            <a:off x="1066800" y="38862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CPC advertising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33"/>
          <p:cNvSpPr/>
          <p:nvPr/>
        </p:nvSpPr>
        <p:spPr>
          <a:xfrm>
            <a:off x="4876800" y="15240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Sponsorship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3"/>
          <p:cNvSpPr/>
          <p:nvPr/>
        </p:nvSpPr>
        <p:spPr>
          <a:xfrm>
            <a:off x="6324600" y="28956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Affiliate revenue (CPA/CPC)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3"/>
          <p:cNvSpPr/>
          <p:nvPr/>
        </p:nvSpPr>
        <p:spPr>
          <a:xfrm>
            <a:off x="6324600" y="38862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Subscriber for email marketing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3"/>
          <p:cNvSpPr/>
          <p:nvPr/>
        </p:nvSpPr>
        <p:spPr>
          <a:xfrm>
            <a:off x="5029200" y="5105400"/>
            <a:ext cx="1981200" cy="685800"/>
          </a:xfrm>
          <a:prstGeom prst="flowChartConnector">
            <a:avLst/>
          </a:prstGeom>
          <a:solidFill>
            <a:srgbClr val="DAD1C4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Access to customers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1" name="Google Shape;391;p33"/>
          <p:cNvCxnSpPr>
            <a:stCxn id="383" idx="5"/>
            <a:endCxn id="382" idx="1"/>
          </p:cNvCxnSpPr>
          <p:nvPr/>
        </p:nvCxnSpPr>
        <p:spPr>
          <a:xfrm flipH="1" rot="-5400000">
            <a:off x="3402860" y="2302567"/>
            <a:ext cx="1007400" cy="6210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2" name="Google Shape;392;p33"/>
          <p:cNvCxnSpPr>
            <a:stCxn id="387" idx="4"/>
            <a:endCxn id="382" idx="7"/>
          </p:cNvCxnSpPr>
          <p:nvPr/>
        </p:nvCxnSpPr>
        <p:spPr>
          <a:xfrm rot="5400000">
            <a:off x="5019750" y="2269350"/>
            <a:ext cx="907200" cy="788100"/>
          </a:xfrm>
          <a:prstGeom prst="curvedConnector3">
            <a:avLst>
              <a:gd fmla="val 49959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3" name="Google Shape;393;p33"/>
          <p:cNvCxnSpPr>
            <a:stCxn id="388" idx="2"/>
            <a:endCxn id="382" idx="6"/>
          </p:cNvCxnSpPr>
          <p:nvPr/>
        </p:nvCxnSpPr>
        <p:spPr>
          <a:xfrm flipH="1">
            <a:off x="5257800" y="3238500"/>
            <a:ext cx="1066800" cy="228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4" name="Google Shape;394;p33"/>
          <p:cNvCxnSpPr>
            <a:stCxn id="384" idx="6"/>
            <a:endCxn id="382" idx="2"/>
          </p:cNvCxnSpPr>
          <p:nvPr/>
        </p:nvCxnSpPr>
        <p:spPr>
          <a:xfrm>
            <a:off x="3048000" y="3314700"/>
            <a:ext cx="990600" cy="152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5" name="Google Shape;395;p33"/>
          <p:cNvCxnSpPr>
            <a:stCxn id="389" idx="2"/>
            <a:endCxn id="382" idx="5"/>
          </p:cNvCxnSpPr>
          <p:nvPr/>
        </p:nvCxnSpPr>
        <p:spPr>
          <a:xfrm rot="10800000">
            <a:off x="5079300" y="3817200"/>
            <a:ext cx="1245300" cy="411900"/>
          </a:xfrm>
          <a:prstGeom prst="curvedConnector2">
            <a:avLst/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6" name="Google Shape;396;p33"/>
          <p:cNvCxnSpPr>
            <a:stCxn id="390" idx="0"/>
            <a:endCxn id="382" idx="4"/>
          </p:cNvCxnSpPr>
          <p:nvPr/>
        </p:nvCxnSpPr>
        <p:spPr>
          <a:xfrm flipH="1" rot="5400000">
            <a:off x="4762500" y="3848100"/>
            <a:ext cx="1143000" cy="137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7" name="Google Shape;397;p33"/>
          <p:cNvCxnSpPr>
            <a:stCxn id="385" idx="0"/>
          </p:cNvCxnSpPr>
          <p:nvPr/>
        </p:nvCxnSpPr>
        <p:spPr>
          <a:xfrm rot="-5400000">
            <a:off x="3124200" y="3886200"/>
            <a:ext cx="1219200" cy="1371600"/>
          </a:xfrm>
          <a:prstGeom prst="curvedConnector2">
            <a:avLst/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398" name="Google Shape;398;p33"/>
          <p:cNvCxnSpPr>
            <a:stCxn id="386" idx="6"/>
          </p:cNvCxnSpPr>
          <p:nvPr/>
        </p:nvCxnSpPr>
        <p:spPr>
          <a:xfrm flipH="1" rot="10800000">
            <a:off x="3048000" y="3733800"/>
            <a:ext cx="990600" cy="495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13100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4"/>
          <p:cNvSpPr txBox="1"/>
          <p:nvPr>
            <p:ph type="title"/>
          </p:nvPr>
        </p:nvSpPr>
        <p:spPr>
          <a:xfrm>
            <a:off x="990600" y="274638"/>
            <a:ext cx="74676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Another Example</a:t>
            </a:r>
            <a:endParaRPr/>
          </a:p>
        </p:txBody>
      </p:sp>
      <p:sp>
        <p:nvSpPr>
          <p:cNvPr id="404" name="Google Shape;404;p34"/>
          <p:cNvSpPr txBox="1"/>
          <p:nvPr/>
        </p:nvSpPr>
        <p:spPr>
          <a:xfrm>
            <a:off x="323850" y="5835650"/>
            <a:ext cx="8534400" cy="523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2.11  Alex Tew’s Million Dollar Home Page (</a:t>
            </a:r>
            <a:r>
              <a:rPr b="0" i="0" lang="en-US" sz="1400" u="sng" cap="none" strike="noStrike">
                <a:solidFill>
                  <a:srgbClr val="FAFA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www.milliondollarhomepage.com</a:t>
            </a:r>
            <a:r>
              <a:rPr b="0" i="0" lang="en-US" sz="1400" u="none" cap="none" strike="noStrike">
                <a:solidFill>
                  <a:srgbClr val="FAFA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(source: Chaffey, 2007)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11" id="405" name="Google Shape;40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1055688"/>
            <a:ext cx="7239000" cy="47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5"/>
          <p:cNvSpPr txBox="1"/>
          <p:nvPr>
            <p:ph type="title"/>
          </p:nvPr>
        </p:nvSpPr>
        <p:spPr>
          <a:xfrm>
            <a:off x="6858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Business Relationship Models</a:t>
            </a:r>
            <a:endParaRPr/>
          </a:p>
        </p:txBody>
      </p:sp>
      <p:pic>
        <p:nvPicPr>
          <p:cNvPr descr="C01NF002" id="411" name="Google Shape;41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371600"/>
            <a:ext cx="8077200" cy="44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5"/>
          <p:cNvSpPr txBox="1"/>
          <p:nvPr/>
        </p:nvSpPr>
        <p:spPr>
          <a:xfrm>
            <a:off x="323850" y="5848350"/>
            <a:ext cx="8534400" cy="523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1.2  Summary and examples of transaction alternatives between businesses, consumers and governmental organizations (source: Chaffey, 2007)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ed9bf8a93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09900"/>
            <a:ext cx="8794000" cy="63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6"/>
          <p:cNvSpPr txBox="1"/>
          <p:nvPr/>
        </p:nvSpPr>
        <p:spPr>
          <a:xfrm>
            <a:off x="323850" y="5835650"/>
            <a:ext cx="8534400" cy="523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2.2  B2B and B2C interactions between an organization, its suppliers and its customers (source: Chaffey, 2007)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02" id="419" name="Google Shape;41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1258888"/>
            <a:ext cx="6729413" cy="4456112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36"/>
          <p:cNvSpPr txBox="1"/>
          <p:nvPr/>
        </p:nvSpPr>
        <p:spPr>
          <a:xfrm>
            <a:off x="838200" y="274638"/>
            <a:ext cx="746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small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Business Relationship Models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7"/>
          <p:cNvSpPr txBox="1"/>
          <p:nvPr>
            <p:ph type="title"/>
          </p:nvPr>
        </p:nvSpPr>
        <p:spPr>
          <a:xfrm>
            <a:off x="395288" y="442913"/>
            <a:ext cx="8382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B2B and B2C characteristics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27" name="Google Shape;427;p37"/>
          <p:cNvGraphicFramePr/>
          <p:nvPr/>
        </p:nvGraphicFramePr>
        <p:xfrm>
          <a:off x="468313" y="1628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{33EEE234-6B54-4205-9566-AE50D7B94BD9}</a:tableStyleId>
              </a:tblPr>
              <a:tblGrid>
                <a:gridCol w="2711450"/>
                <a:gridCol w="2713025"/>
                <a:gridCol w="2711450"/>
              </a:tblGrid>
              <a:tr h="404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Characteristic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B2C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1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1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B2B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E1D8"/>
                    </a:solidFill>
                  </a:tcPr>
                </a:tc>
              </a:tr>
              <a:tr h="652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Proportion of adopters with access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Low to medium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 to very high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6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Complexity of buying decisions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Relatively simple – individual and influencers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More complex – buying process involves users, specifiers, buyers, etc.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4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Channel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Relatively simple – direct or from retailer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More complex, direct or via wholesaler, agent or distributor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57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Purchasing characteristics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Low value, high volume or high value, low volume. May be high involvement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Similar volume/value. May be high Involvement. Repeat orders (rebuys) more common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4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Product characteristic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Often standardized items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25"/>
                        <a:buFont typeface="Noto Sans Symbols"/>
                        <a:buNone/>
                      </a:pPr>
                      <a:r>
                        <a:rPr b="0" i="0" lang="en-US" sz="15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Standardized items or bespoke for sale</a:t>
                      </a:r>
                      <a:endParaRPr b="0" i="0" sz="33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8"/>
          <p:cNvSpPr txBox="1"/>
          <p:nvPr/>
        </p:nvSpPr>
        <p:spPr>
          <a:xfrm>
            <a:off x="315913" y="5921375"/>
            <a:ext cx="8534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2.1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The environment in which e-business services are provided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02NF001" id="433" name="Google Shape;43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938" y="733425"/>
            <a:ext cx="8367712" cy="49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0"/>
          <p:cNvSpPr txBox="1"/>
          <p:nvPr>
            <p:ph idx="4294967295" type="title"/>
          </p:nvPr>
        </p:nvSpPr>
        <p:spPr>
          <a:xfrm>
            <a:off x="381000" y="152400"/>
            <a:ext cx="8382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/>
              <a:t>Environment constraints and opportunities</a:t>
            </a:r>
            <a:endParaRPr sz="3600"/>
          </a:p>
        </p:txBody>
      </p:sp>
      <p:sp>
        <p:nvSpPr>
          <p:cNvPr id="439" name="Google Shape;439;p40"/>
          <p:cNvSpPr txBox="1"/>
          <p:nvPr>
            <p:ph idx="4294967295" type="body"/>
          </p:nvPr>
        </p:nvSpPr>
        <p:spPr>
          <a:xfrm>
            <a:off x="533400" y="914400"/>
            <a:ext cx="8251825" cy="5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85763" lvl="0" marL="38576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Customers – which services are they offering via their web site that your organization could support them in?</a:t>
            </a:r>
            <a:endParaRPr/>
          </a:p>
          <a:p>
            <a:pPr indent="-385763" lvl="1" marL="785813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lang="en-US" sz="2400"/>
              <a:t>Mumbai university has started sending papers online and passward via sms, are you in a position to suport them in with H/w s/W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Competitors – need to be benchmarked in order to review the online services they are offering – do they have a competitive advantage?</a:t>
            </a:r>
            <a:endParaRPr/>
          </a:p>
          <a:p>
            <a:pPr indent="-385763" lvl="1" marL="785813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</a:pPr>
            <a:r>
              <a:rPr lang="en-US" sz="2400"/>
              <a:t>Is it going to increase my sell?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Intermediaries – are new or existing intermediaries offering products or services from your competitors while you are not represented?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Suppliers – are suppliers offering different methods of procurement to competitors that give them a competitive advantage?</a:t>
            </a:r>
            <a:endParaRPr i="1" sz="26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1"/>
          <p:cNvSpPr txBox="1"/>
          <p:nvPr>
            <p:ph idx="4294967295" type="body"/>
          </p:nvPr>
        </p:nvSpPr>
        <p:spPr>
          <a:xfrm>
            <a:off x="511175" y="1447800"/>
            <a:ext cx="8480425" cy="505301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85763" lvl="0" marL="38576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i="1" lang="en-US" sz="2600"/>
              <a:t>Macro-environment</a:t>
            </a:r>
            <a:endParaRPr sz="2600"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Society – what is the ethical and moral consensus on holding personal information?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Country specific, international legal – what are the local and global legal constraints for example, on holding personal information, or taxation rules on sale of goods?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Country specific, international economic – what are the economic constraints of operating within a country or global constraints?</a:t>
            </a:r>
            <a:endParaRPr/>
          </a:p>
          <a:p>
            <a:pPr indent="-385763" lvl="0" marL="385763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lang="en-US" sz="2600"/>
              <a:t>Technology – what new technologies are emerging by which to deliver online services such as interactive digital TV and mobile phone-based access?</a:t>
            </a:r>
            <a:endParaRPr sz="2600"/>
          </a:p>
        </p:txBody>
      </p:sp>
      <p:sp>
        <p:nvSpPr>
          <p:cNvPr id="445" name="Google Shape;445;p41"/>
          <p:cNvSpPr txBox="1"/>
          <p:nvPr>
            <p:ph idx="4294967295" type="title"/>
          </p:nvPr>
        </p:nvSpPr>
        <p:spPr>
          <a:xfrm>
            <a:off x="395288" y="268288"/>
            <a:ext cx="8382000" cy="11906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/>
              <a:t>Environment constraints and opportunities (Continued)</a:t>
            </a:r>
            <a:endParaRPr sz="3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2"/>
          <p:cNvSpPr txBox="1"/>
          <p:nvPr>
            <p:ph type="title"/>
          </p:nvPr>
        </p:nvSpPr>
        <p:spPr>
          <a:xfrm>
            <a:off x="395288" y="460375"/>
            <a:ext cx="8382000" cy="5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/>
              <a:t>Marketplace Channel Structure</a:t>
            </a:r>
            <a:endParaRPr/>
          </a:p>
        </p:txBody>
      </p:sp>
      <p:sp>
        <p:nvSpPr>
          <p:cNvPr id="451" name="Google Shape;451;p42"/>
          <p:cNvSpPr txBox="1"/>
          <p:nvPr>
            <p:ph idx="1" type="body"/>
          </p:nvPr>
        </p:nvSpPr>
        <p:spPr>
          <a:xfrm>
            <a:off x="395288" y="1412875"/>
            <a:ext cx="8382000" cy="3140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•"/>
            </a:pPr>
            <a:r>
              <a:rPr lang="en-US"/>
              <a:t>It describes the way a manufacture / supplier delivers products and services to its customers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3"/>
          <p:cNvSpPr txBox="1"/>
          <p:nvPr/>
        </p:nvSpPr>
        <p:spPr>
          <a:xfrm>
            <a:off x="315913" y="6262687"/>
            <a:ext cx="8469312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2.3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 online marketplace map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02NF003" id="457" name="Google Shape;45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152400"/>
            <a:ext cx="7010400" cy="55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3"/>
          <p:cNvSpPr/>
          <p:nvPr/>
        </p:nvSpPr>
        <p:spPr>
          <a:xfrm>
            <a:off x="609600" y="5562600"/>
            <a:ext cx="7315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Psychographics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- personality, values, opinions, attitudes, interests, and lifestyles.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4"/>
          <p:cNvSpPr txBox="1"/>
          <p:nvPr/>
        </p:nvSpPr>
        <p:spPr>
          <a:xfrm>
            <a:off x="323850" y="5835650"/>
            <a:ext cx="8534400" cy="366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2.8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Variations in the location and scale of trading on e-commerce sites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08" id="465" name="Google Shape;465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447800"/>
            <a:ext cx="7467600" cy="43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4"/>
          <p:cNvSpPr txBox="1"/>
          <p:nvPr/>
        </p:nvSpPr>
        <p:spPr>
          <a:xfrm>
            <a:off x="395288" y="442913"/>
            <a:ext cx="8382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small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E-Marketplace</a:t>
            </a:r>
            <a:endParaRPr b="0" i="0" sz="4400" u="none" cap="small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5"/>
          <p:cNvSpPr txBox="1"/>
          <p:nvPr/>
        </p:nvSpPr>
        <p:spPr>
          <a:xfrm>
            <a:off x="533400" y="914400"/>
            <a:ext cx="8251825" cy="5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85763" lvl="0" marL="38576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 places for online representation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0663" lvl="0" marL="3857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0" i="1" sz="26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5763" lvl="1" marL="8429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Seller-controlled – vendor sites – home site of organization selling products - dell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5763" lvl="1" marL="8429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Seller oriented – intermediaries controlled by third parties to the seller such as distributors and agents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5763" lvl="1" marL="8429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Neutral – auction space – ebay</a:t>
            </a:r>
            <a:endParaRPr b="0" i="1" sz="26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5763" lvl="2" marL="13001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Comparison site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5763" lvl="2" marL="13001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specific search engines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5763" lvl="1" marL="8429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Buyer oriented – intermediaries controlled by buyers</a:t>
            </a:r>
            <a:endParaRPr b="0" i="1" sz="26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5763" lvl="1" marL="842963" marR="0" rtl="0" algn="l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Times New Roman"/>
              <a:buChar char="•"/>
            </a:pPr>
            <a:r>
              <a:rPr b="0" i="1" lang="en-US" sz="2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Buyer-controlled – web-site procurement posting on company’s own site. - GE</a:t>
            </a:r>
            <a:endParaRPr b="0" i="1" sz="26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6"/>
          <p:cNvSpPr txBox="1"/>
          <p:nvPr/>
        </p:nvSpPr>
        <p:spPr>
          <a:xfrm>
            <a:off x="381000" y="5105400"/>
            <a:ext cx="8534400" cy="91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2.3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Disintermediation of a consumer distribution channel showing</a:t>
            </a: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(a) the original situation, (b) disintermediation omitting the wholesaler, and</a:t>
            </a: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(c) disintermediation omitting both wholesaler and retailer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03" id="478" name="Google Shape;47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938" y="1447800"/>
            <a:ext cx="8374062" cy="3633788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6"/>
          <p:cNvSpPr/>
          <p:nvPr/>
        </p:nvSpPr>
        <p:spPr>
          <a:xfrm>
            <a:off x="395288" y="442913"/>
            <a:ext cx="8382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Marketplace Channel Structures</a:t>
            </a:r>
            <a:endParaRPr b="0" i="0" sz="4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Examples- How this company makes money?</a:t>
            </a:r>
            <a:endParaRPr/>
          </a:p>
        </p:txBody>
      </p:sp>
      <p:pic>
        <p:nvPicPr>
          <p:cNvPr id="123" name="Google Shape;1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800" y="1981200"/>
            <a:ext cx="8431800" cy="44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7"/>
          <p:cNvSpPr txBox="1"/>
          <p:nvPr>
            <p:ph type="title"/>
          </p:nvPr>
        </p:nvSpPr>
        <p:spPr>
          <a:xfrm>
            <a:off x="457200" y="6858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8888"/>
              <a:buNone/>
            </a:pPr>
            <a:br>
              <a:rPr lang="en-US" sz="4000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000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0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900">
                <a:latin typeface="Calibri"/>
                <a:ea typeface="Calibri"/>
                <a:cs typeface="Calibri"/>
                <a:sym typeface="Calibri"/>
              </a:rPr>
              <a:t>Marketplace Channel Structures</a:t>
            </a:r>
            <a:br>
              <a:rPr lang="en-US" sz="4000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000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000"/>
            </a:br>
            <a:endParaRPr sz="4000"/>
          </a:p>
        </p:txBody>
      </p:sp>
      <p:sp>
        <p:nvSpPr>
          <p:cNvPr id="486" name="Google Shape;486;p47"/>
          <p:cNvSpPr txBox="1"/>
          <p:nvPr>
            <p:ph idx="1" type="body"/>
          </p:nvPr>
        </p:nvSpPr>
        <p:spPr>
          <a:xfrm>
            <a:off x="533400" y="1676400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Describes the way a manufacturer delivers products and services to its customers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47"/>
          <p:cNvSpPr txBox="1"/>
          <p:nvPr/>
        </p:nvSpPr>
        <p:spPr>
          <a:xfrm>
            <a:off x="1538288" y="5983288"/>
            <a:ext cx="7224712" cy="646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2.4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From original situation (a) to disintermediation (b) and reintermediation (c)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04" id="488" name="Google Shape;48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2667000"/>
            <a:ext cx="6400800" cy="3348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8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Online Intermediaries: Examples</a:t>
            </a:r>
            <a:endParaRPr/>
          </a:p>
        </p:txBody>
      </p:sp>
      <p:sp>
        <p:nvSpPr>
          <p:cNvPr id="495" name="Google Shape;495;p48"/>
          <p:cNvSpPr txBox="1"/>
          <p:nvPr>
            <p:ph idx="1" type="body"/>
          </p:nvPr>
        </p:nvSpPr>
        <p:spPr>
          <a:xfrm>
            <a:off x="612775" y="990600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Directories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Search Engines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Malls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Virtual resellers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Financial Intermediaries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Forums, fan clubs and user groups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Evaluators</a:t>
            </a:r>
            <a:endParaRPr/>
          </a:p>
        </p:txBody>
      </p:sp>
      <p:sp>
        <p:nvSpPr>
          <p:cNvPr id="496" name="Google Shape;496;p48"/>
          <p:cNvSpPr/>
          <p:nvPr/>
        </p:nvSpPr>
        <p:spPr>
          <a:xfrm>
            <a:off x="381000" y="5181600"/>
            <a:ext cx="1600200" cy="10668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Company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48"/>
          <p:cNvSpPr/>
          <p:nvPr/>
        </p:nvSpPr>
        <p:spPr>
          <a:xfrm>
            <a:off x="3048000" y="5105400"/>
            <a:ext cx="1981200" cy="11430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Inter-mediary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48"/>
          <p:cNvSpPr/>
          <p:nvPr/>
        </p:nvSpPr>
        <p:spPr>
          <a:xfrm>
            <a:off x="6553200" y="4419600"/>
            <a:ext cx="1219200" cy="6096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48"/>
          <p:cNvSpPr/>
          <p:nvPr/>
        </p:nvSpPr>
        <p:spPr>
          <a:xfrm>
            <a:off x="5791200" y="5105400"/>
            <a:ext cx="1219200" cy="6096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48"/>
          <p:cNvSpPr/>
          <p:nvPr/>
        </p:nvSpPr>
        <p:spPr>
          <a:xfrm>
            <a:off x="6629400" y="5867400"/>
            <a:ext cx="1219200" cy="6096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1" name="Google Shape;501;p48"/>
          <p:cNvCxnSpPr>
            <a:stCxn id="496" idx="3"/>
            <a:endCxn id="497" idx="1"/>
          </p:cNvCxnSpPr>
          <p:nvPr/>
        </p:nvCxnSpPr>
        <p:spPr>
          <a:xfrm flipH="1" rot="10800000">
            <a:off x="1981200" y="5676900"/>
            <a:ext cx="1562100" cy="38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02" name="Google Shape;502;p48"/>
          <p:cNvCxnSpPr>
            <a:stCxn id="497" idx="5"/>
            <a:endCxn id="498" idx="1"/>
          </p:cNvCxnSpPr>
          <p:nvPr/>
        </p:nvCxnSpPr>
        <p:spPr>
          <a:xfrm flipH="1" rot="10800000">
            <a:off x="4533900" y="5029200"/>
            <a:ext cx="3086100" cy="647700"/>
          </a:xfrm>
          <a:prstGeom prst="curvedConnector3">
            <a:avLst>
              <a:gd fmla="val 3271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03" name="Google Shape;503;p48"/>
          <p:cNvCxnSpPr>
            <a:stCxn id="497" idx="5"/>
          </p:cNvCxnSpPr>
          <p:nvPr/>
        </p:nvCxnSpPr>
        <p:spPr>
          <a:xfrm flipH="1" rot="10800000">
            <a:off x="4533900" y="5486400"/>
            <a:ext cx="1181100" cy="190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504" name="Google Shape;504;p48"/>
          <p:cNvCxnSpPr>
            <a:stCxn id="497" idx="5"/>
            <a:endCxn id="500" idx="1"/>
          </p:cNvCxnSpPr>
          <p:nvPr/>
        </p:nvCxnSpPr>
        <p:spPr>
          <a:xfrm>
            <a:off x="4533900" y="5676900"/>
            <a:ext cx="3162300" cy="800100"/>
          </a:xfrm>
          <a:prstGeom prst="curvedConnector3">
            <a:avLst>
              <a:gd fmla="val 331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3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Multi-channel Marketplace Models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53"/>
          <p:cNvSpPr txBox="1"/>
          <p:nvPr>
            <p:ph idx="1" type="body"/>
          </p:nvPr>
        </p:nvSpPr>
        <p:spPr>
          <a:xfrm>
            <a:off x="612775" y="1600200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Customer journey – modern multi-channel behavior as consumers use different media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Offline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Mixed-mode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Online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4"/>
          <p:cNvSpPr txBox="1"/>
          <p:nvPr/>
        </p:nvSpPr>
        <p:spPr>
          <a:xfrm>
            <a:off x="323850" y="5607050"/>
            <a:ext cx="85344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2.7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Example channel chain map for consumers selecting an estate agent</a:t>
            </a: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sell their property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02NF007" id="518" name="Google Shape;51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288" y="1762125"/>
            <a:ext cx="8358187" cy="38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54"/>
          <p:cNvSpPr txBox="1"/>
          <p:nvPr/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Multi-channel Marketplace Models</a:t>
            </a:r>
            <a:endParaRPr b="0" i="0" sz="4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6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E-Business Tools</a:t>
            </a:r>
            <a:endParaRPr/>
          </a:p>
        </p:txBody>
      </p:sp>
      <p:sp>
        <p:nvSpPr>
          <p:cNvPr id="526" name="Google Shape;526;p56"/>
          <p:cNvSpPr txBox="1"/>
          <p:nvPr>
            <p:ph idx="1" type="body"/>
          </p:nvPr>
        </p:nvSpPr>
        <p:spPr>
          <a:xfrm>
            <a:off x="612775" y="1371600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Blogs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Give an easy method of regularly publishing web pages, e.g. online journals, diaries or event listing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Include feedback or comments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Portal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‘A gateway to information resources and services’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Social network applications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Forum/bulletin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Search engine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Etc.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7"/>
          <p:cNvSpPr txBox="1"/>
          <p:nvPr>
            <p:ph idx="4294967295" type="title"/>
          </p:nvPr>
        </p:nvSpPr>
        <p:spPr>
          <a:xfrm>
            <a:off x="428625" y="419100"/>
            <a:ext cx="8382000" cy="6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/>
              <a:t>Revenue Model- Publisher Example</a:t>
            </a:r>
            <a:endParaRPr sz="3600"/>
          </a:p>
        </p:txBody>
      </p:sp>
      <p:sp>
        <p:nvSpPr>
          <p:cNvPr id="532" name="Google Shape;532;p57"/>
          <p:cNvSpPr txBox="1"/>
          <p:nvPr>
            <p:ph idx="4294967295" type="body"/>
          </p:nvPr>
        </p:nvSpPr>
        <p:spPr>
          <a:xfrm>
            <a:off x="642938" y="1428750"/>
            <a:ext cx="8072437" cy="469667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Advertising CPM (cost per thousand/mille)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Advertising CPC (cost per click)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Sponsorship of section, content, or widget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Affiliate Revenue (CPA or CPC)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Transaction Fee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Subscription access to content or services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Pay-per-view Access to document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/>
              <a:t>Subscription Data Access for e-mail Marketing</a:t>
            </a:r>
            <a:endParaRPr/>
          </a:p>
          <a:p>
            <a:pPr indent="-3111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/>
          <p:nvPr>
            <p:ph type="title"/>
          </p:nvPr>
        </p:nvSpPr>
        <p:spPr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Examples- How this company makes money?</a:t>
            </a:r>
            <a:endParaRPr/>
          </a:p>
        </p:txBody>
      </p:sp>
      <p:sp>
        <p:nvSpPr>
          <p:cNvPr id="129" name="Google Shape;129;p5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31/4/2013</a:t>
            </a:r>
            <a:endParaRPr/>
          </a:p>
        </p:txBody>
      </p:sp>
      <p:pic>
        <p:nvPicPr>
          <p:cNvPr id="130" name="Google Shape;1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1676400"/>
            <a:ext cx="80772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Examples- How this company makes money?</a:t>
            </a:r>
            <a:endParaRPr/>
          </a:p>
        </p:txBody>
      </p:sp>
      <p:sp>
        <p:nvSpPr>
          <p:cNvPr id="136" name="Google Shape;136;p6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31/4/2013</a:t>
            </a:r>
            <a:endParaRPr/>
          </a:p>
        </p:txBody>
      </p:sp>
      <p:pic>
        <p:nvPicPr>
          <p:cNvPr id="137" name="Google Shape;1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1676400"/>
            <a:ext cx="8077200" cy="46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381000" y="2590800"/>
            <a:ext cx="4191000" cy="3581400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7"/>
          <p:cNvSpPr txBox="1"/>
          <p:nvPr>
            <p:ph type="title"/>
          </p:nvPr>
        </p:nvSpPr>
        <p:spPr>
          <a:xfrm>
            <a:off x="457200" y="152400"/>
            <a:ext cx="8382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What is a business model?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 txBox="1"/>
          <p:nvPr>
            <p:ph idx="1" type="body"/>
          </p:nvPr>
        </p:nvSpPr>
        <p:spPr>
          <a:xfrm>
            <a:off x="381000" y="914400"/>
            <a:ext cx="449580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Timmers (1999) defines a ‘business model’ as: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	An </a:t>
            </a: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architecture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product, service and information flows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, including a </a:t>
            </a:r>
            <a:endParaRPr/>
          </a:p>
          <a:p>
            <a:pPr indent="-342900" lvl="0" marL="342900" rtl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description of the various business actors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and their </a:t>
            </a: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roles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; and </a:t>
            </a:r>
            <a:endParaRPr/>
          </a:p>
          <a:p>
            <a:pPr indent="-342900" lvl="0" marL="342900" rtl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description of the potential benefits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for the various business actors; and </a:t>
            </a:r>
            <a:endParaRPr/>
          </a:p>
          <a:p>
            <a:pPr indent="-342900" lvl="0" marL="342900" rtl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description of the sources of revenue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.</a:t>
            </a:r>
            <a:endParaRPr i="1"/>
          </a:p>
        </p:txBody>
      </p:sp>
      <p:pic>
        <p:nvPicPr>
          <p:cNvPr descr="http://wiki.ggc.usg.edu/mediawiki/images/thumb/4/44/Business_model.jpg/700px-Business_model.jpg" id="146" name="Google Shape;14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6800" y="838200"/>
            <a:ext cx="4038600" cy="2286000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http://t1.gstatic.com/images?q=tbn:ANd9GcTZSpDXujxZA_tSD5OHdlDIccQ7CQBGii4VnOuQ4_SgSMBtTpVI" id="147" name="Google Shape;14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3000" y="3352800"/>
            <a:ext cx="4038600" cy="340042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/>
          <p:nvPr/>
        </p:nvSpPr>
        <p:spPr>
          <a:xfrm>
            <a:off x="914400" y="3200400"/>
            <a:ext cx="7543800" cy="1371600"/>
          </a:xfrm>
          <a:prstGeom prst="roundRect">
            <a:avLst>
              <a:gd fmla="val 16667" name="adj"/>
            </a:avLst>
          </a:prstGeom>
          <a:solidFill>
            <a:srgbClr val="EAEFF7"/>
          </a:solidFill>
          <a:ln cap="flat" cmpd="sng" w="25400">
            <a:solidFill>
              <a:srgbClr val="7182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 txBox="1"/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What is a business model?</a:t>
            </a:r>
            <a:endParaRPr/>
          </a:p>
        </p:txBody>
      </p:sp>
      <p:sp>
        <p:nvSpPr>
          <p:cNvPr id="155" name="Google Shape;155;p8"/>
          <p:cNvSpPr txBox="1"/>
          <p:nvPr>
            <p:ph idx="1" type="body"/>
          </p:nvPr>
        </p:nvSpPr>
        <p:spPr>
          <a:xfrm>
            <a:off x="457200" y="16764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In a conventional business method, a business model can also be described as,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“a </a:t>
            </a: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for enterprises </a:t>
            </a: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 offer their products and services to customers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 sustain their competitive advantage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for a long term” (Gottschalk, 2006).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umbers design template">
  <a:themeElements>
    <a:clrScheme name="Office Theme 2">
      <a:dk1>
        <a:srgbClr val="000000"/>
      </a:dk1>
      <a:lt1>
        <a:srgbClr val="FFFFEE"/>
      </a:lt1>
      <a:dk2>
        <a:srgbClr val="000000"/>
      </a:dk2>
      <a:lt2>
        <a:srgbClr val="C3B59F"/>
      </a:lt2>
      <a:accent1>
        <a:srgbClr val="9CB3D8"/>
      </a:accent1>
      <a:accent2>
        <a:srgbClr val="F8F8F8"/>
      </a:accent2>
      <a:accent3>
        <a:srgbClr val="FFFFF5"/>
      </a:accent3>
      <a:accent4>
        <a:srgbClr val="000000"/>
      </a:accent4>
      <a:accent5>
        <a:srgbClr val="CBD6E9"/>
      </a:accent5>
      <a:accent6>
        <a:srgbClr val="E1E1E1"/>
      </a:accent6>
      <a:hlink>
        <a:srgbClr val="A9A460"/>
      </a:hlink>
      <a:folHlink>
        <a:srgbClr val="E4E1D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2010-12-14T01:49:17Z</dcterms:created>
  <dc:creator>rosnafisah</dc:creator>
</cp:coreProperties>
</file>